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257" r:id="rId3"/>
    <p:sldId id="278" r:id="rId4"/>
    <p:sldId id="279" r:id="rId5"/>
    <p:sldId id="280" r:id="rId6"/>
    <p:sldId id="281" r:id="rId7"/>
    <p:sldId id="282" r:id="rId8"/>
    <p:sldId id="283" r:id="rId9"/>
    <p:sldId id="284" r:id="rId10"/>
    <p:sldId id="289" r:id="rId11"/>
    <p:sldId id="285" r:id="rId12"/>
    <p:sldId id="286" r:id="rId13"/>
    <p:sldId id="288"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66FF66"/>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690F6-A2E7-4BED-80A3-95147E4EDB58}" v="3" dt="2018-06-04T19:51:51.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3" autoAdjust="0"/>
    <p:restoredTop sz="74172" autoAdjust="0"/>
  </p:normalViewPr>
  <p:slideViewPr>
    <p:cSldViewPr snapToGrid="0">
      <p:cViewPr varScale="1">
        <p:scale>
          <a:sx n="58" d="100"/>
          <a:sy n="58" d="100"/>
        </p:scale>
        <p:origin x="96" y="1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Persons in ES &amp; SH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'M1'!$A$3</c:f>
              <c:strCache>
                <c:ptCount val="1"/>
                <c:pt idx="0">
                  <c:v>Average Length of Time Homeless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'M1'!$B$1:$D$1</c:f>
              <c:strCache>
                <c:ptCount val="3"/>
                <c:pt idx="0">
                  <c:v>FFY15</c:v>
                </c:pt>
                <c:pt idx="1">
                  <c:v>FFY16</c:v>
                </c:pt>
                <c:pt idx="2">
                  <c:v>FFY17</c:v>
                </c:pt>
              </c:strCache>
            </c:strRef>
          </c:cat>
          <c:val>
            <c:numRef>
              <c:f>'M1'!$B$3:$D$3</c:f>
              <c:numCache>
                <c:formatCode>General</c:formatCode>
                <c:ptCount val="3"/>
                <c:pt idx="0">
                  <c:v>80</c:v>
                </c:pt>
                <c:pt idx="1">
                  <c:v>54</c:v>
                </c:pt>
                <c:pt idx="2">
                  <c:v>72</c:v>
                </c:pt>
              </c:numCache>
            </c:numRef>
          </c:val>
          <c:smooth val="0"/>
          <c:extLst>
            <c:ext xmlns:c16="http://schemas.microsoft.com/office/drawing/2014/chart" uri="{C3380CC4-5D6E-409C-BE32-E72D297353CC}">
              <c16:uniqueId val="{00000000-4894-422D-B995-2F68F0DB1E47}"/>
            </c:ext>
          </c:extLst>
        </c:ser>
        <c:ser>
          <c:idx val="2"/>
          <c:order val="2"/>
          <c:tx>
            <c:strRef>
              <c:f>'M1'!$A$4</c:f>
              <c:strCache>
                <c:ptCount val="1"/>
                <c:pt idx="0">
                  <c:v>Median Length of Time Homeless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'M1'!$B$1:$D$1</c:f>
              <c:strCache>
                <c:ptCount val="3"/>
                <c:pt idx="0">
                  <c:v>FFY15</c:v>
                </c:pt>
                <c:pt idx="1">
                  <c:v>FFY16</c:v>
                </c:pt>
                <c:pt idx="2">
                  <c:v>FFY17</c:v>
                </c:pt>
              </c:strCache>
            </c:strRef>
          </c:cat>
          <c:val>
            <c:numRef>
              <c:f>'M1'!$B$4:$D$4</c:f>
              <c:numCache>
                <c:formatCode>General</c:formatCode>
                <c:ptCount val="3"/>
                <c:pt idx="0">
                  <c:v>34</c:v>
                </c:pt>
                <c:pt idx="1">
                  <c:v>31</c:v>
                </c:pt>
                <c:pt idx="2">
                  <c:v>38</c:v>
                </c:pt>
              </c:numCache>
            </c:numRef>
          </c:val>
          <c:smooth val="0"/>
          <c:extLst>
            <c:ext xmlns:c16="http://schemas.microsoft.com/office/drawing/2014/chart" uri="{C3380CC4-5D6E-409C-BE32-E72D297353CC}">
              <c16:uniqueId val="{00000001-4894-422D-B995-2F68F0DB1E47}"/>
            </c:ext>
          </c:extLst>
        </c:ser>
        <c:dLbls>
          <c:dLblPos val="t"/>
          <c:showLegendKey val="0"/>
          <c:showVal val="1"/>
          <c:showCatName val="0"/>
          <c:showSerName val="0"/>
          <c:showPercent val="0"/>
          <c:showBubbleSize val="0"/>
        </c:dLbls>
        <c:marker val="1"/>
        <c:smooth val="0"/>
        <c:axId val="379729544"/>
        <c:axId val="379730200"/>
      </c:lineChart>
      <c:lineChart>
        <c:grouping val="standard"/>
        <c:varyColors val="0"/>
        <c:ser>
          <c:idx val="0"/>
          <c:order val="0"/>
          <c:tx>
            <c:strRef>
              <c:f>'M1'!$A$2</c:f>
              <c:strCache>
                <c:ptCount val="1"/>
                <c:pt idx="0">
                  <c:v>Universe (Persons)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'M1'!$B$1:$D$1</c:f>
              <c:strCache>
                <c:ptCount val="3"/>
                <c:pt idx="0">
                  <c:v>FFY15</c:v>
                </c:pt>
                <c:pt idx="1">
                  <c:v>FFY16</c:v>
                </c:pt>
                <c:pt idx="2">
                  <c:v>FFY17</c:v>
                </c:pt>
              </c:strCache>
            </c:strRef>
          </c:cat>
          <c:val>
            <c:numRef>
              <c:f>'M1'!$B$2:$D$2</c:f>
              <c:numCache>
                <c:formatCode>General</c:formatCode>
                <c:ptCount val="3"/>
                <c:pt idx="0">
                  <c:v>142</c:v>
                </c:pt>
                <c:pt idx="1">
                  <c:v>192</c:v>
                </c:pt>
                <c:pt idx="2">
                  <c:v>109</c:v>
                </c:pt>
              </c:numCache>
            </c:numRef>
          </c:val>
          <c:smooth val="0"/>
          <c:extLst>
            <c:ext xmlns:c16="http://schemas.microsoft.com/office/drawing/2014/chart" uri="{C3380CC4-5D6E-409C-BE32-E72D297353CC}">
              <c16:uniqueId val="{00000002-4894-422D-B995-2F68F0DB1E47}"/>
            </c:ext>
          </c:extLst>
        </c:ser>
        <c:dLbls>
          <c:dLblPos val="t"/>
          <c:showLegendKey val="0"/>
          <c:showVal val="1"/>
          <c:showCatName val="0"/>
          <c:showSerName val="0"/>
          <c:showPercent val="0"/>
          <c:showBubbleSize val="0"/>
        </c:dLbls>
        <c:marker val="1"/>
        <c:smooth val="0"/>
        <c:axId val="379706584"/>
        <c:axId val="379702320"/>
      </c:lineChart>
      <c:catAx>
        <c:axId val="37972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9730200"/>
        <c:crosses val="autoZero"/>
        <c:auto val="1"/>
        <c:lblAlgn val="ctr"/>
        <c:lblOffset val="100"/>
        <c:noMultiLvlLbl val="0"/>
      </c:catAx>
      <c:valAx>
        <c:axId val="3797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Days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729544"/>
        <c:crosses val="autoZero"/>
        <c:crossBetween val="between"/>
      </c:valAx>
      <c:valAx>
        <c:axId val="379702320"/>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Persons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706584"/>
        <c:crosses val="max"/>
        <c:crossBetween val="between"/>
      </c:valAx>
      <c:catAx>
        <c:axId val="379706584"/>
        <c:scaling>
          <c:orientation val="minMax"/>
        </c:scaling>
        <c:delete val="1"/>
        <c:axPos val="b"/>
        <c:numFmt formatCode="General" sourceLinked="1"/>
        <c:majorTickMark val="out"/>
        <c:minorTickMark val="none"/>
        <c:tickLblPos val="nextTo"/>
        <c:crossAx val="3797023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Stayers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'M4'!$B$5</c:f>
              <c:strCache>
                <c:ptCount val="1"/>
                <c:pt idx="0">
                  <c:v>Metric 4.1 - Earned Income</c:v>
                </c:pt>
              </c:strCache>
            </c:strRef>
          </c:tx>
          <c:spPr>
            <a:ln w="28575" cap="rnd">
              <a:solidFill>
                <a:schemeClr val="accent1"/>
              </a:solidFill>
              <a:round/>
            </a:ln>
            <a:effectLst/>
          </c:spPr>
          <c:marker>
            <c:symbol val="none"/>
          </c:marker>
          <c:dLbls>
            <c:delete val="1"/>
          </c:dLbls>
          <c:cat>
            <c:numRef>
              <c:f>'M4'!$C$4:$E$4</c:f>
              <c:numCache>
                <c:formatCode>General</c:formatCode>
                <c:ptCount val="3"/>
                <c:pt idx="0">
                  <c:v>2015</c:v>
                </c:pt>
                <c:pt idx="1">
                  <c:v>2016</c:v>
                </c:pt>
                <c:pt idx="2">
                  <c:v>2017</c:v>
                </c:pt>
              </c:numCache>
            </c:numRef>
          </c:cat>
          <c:val>
            <c:numRef>
              <c:f>'M4'!$C$5:$E$5</c:f>
              <c:numCache>
                <c:formatCode>0.0%</c:formatCode>
                <c:ptCount val="3"/>
                <c:pt idx="0">
                  <c:v>0</c:v>
                </c:pt>
                <c:pt idx="1">
                  <c:v>7.1400000000000005E-2</c:v>
                </c:pt>
                <c:pt idx="2">
                  <c:v>0.14280000000000001</c:v>
                </c:pt>
              </c:numCache>
            </c:numRef>
          </c:val>
          <c:smooth val="0"/>
          <c:extLst>
            <c:ext xmlns:c16="http://schemas.microsoft.com/office/drawing/2014/chart" uri="{C3380CC4-5D6E-409C-BE32-E72D297353CC}">
              <c16:uniqueId val="{00000000-79EA-49D4-92CC-85CE20A7BD25}"/>
            </c:ext>
          </c:extLst>
        </c:ser>
        <c:ser>
          <c:idx val="1"/>
          <c:order val="1"/>
          <c:tx>
            <c:strRef>
              <c:f>'M4'!$B$6</c:f>
              <c:strCache>
                <c:ptCount val="1"/>
                <c:pt idx="0">
                  <c:v>Metric 4.2 - Non-Employment Cash Income</c:v>
                </c:pt>
              </c:strCache>
            </c:strRef>
          </c:tx>
          <c:spPr>
            <a:ln w="28575" cap="rnd">
              <a:solidFill>
                <a:schemeClr val="accent2"/>
              </a:solidFill>
              <a:round/>
            </a:ln>
            <a:effectLst/>
          </c:spPr>
          <c:marker>
            <c:symbol val="none"/>
          </c:marker>
          <c:dLbls>
            <c:delete val="1"/>
          </c:dLbls>
          <c:cat>
            <c:numRef>
              <c:f>'M4'!$C$4:$E$4</c:f>
              <c:numCache>
                <c:formatCode>General</c:formatCode>
                <c:ptCount val="3"/>
                <c:pt idx="0">
                  <c:v>2015</c:v>
                </c:pt>
                <c:pt idx="1">
                  <c:v>2016</c:v>
                </c:pt>
                <c:pt idx="2">
                  <c:v>2017</c:v>
                </c:pt>
              </c:numCache>
            </c:numRef>
          </c:cat>
          <c:val>
            <c:numRef>
              <c:f>'M4'!$C$6:$E$6</c:f>
              <c:numCache>
                <c:formatCode>0.0%</c:formatCode>
                <c:ptCount val="3"/>
                <c:pt idx="0">
                  <c:v>0</c:v>
                </c:pt>
                <c:pt idx="1">
                  <c:v>0</c:v>
                </c:pt>
                <c:pt idx="2">
                  <c:v>7.1400000000000005E-2</c:v>
                </c:pt>
              </c:numCache>
            </c:numRef>
          </c:val>
          <c:smooth val="0"/>
          <c:extLst>
            <c:ext xmlns:c16="http://schemas.microsoft.com/office/drawing/2014/chart" uri="{C3380CC4-5D6E-409C-BE32-E72D297353CC}">
              <c16:uniqueId val="{00000001-79EA-49D4-92CC-85CE20A7BD25}"/>
            </c:ext>
          </c:extLst>
        </c:ser>
        <c:ser>
          <c:idx val="2"/>
          <c:order val="2"/>
          <c:tx>
            <c:strRef>
              <c:f>'M4'!$B$7</c:f>
              <c:strCache>
                <c:ptCount val="1"/>
                <c:pt idx="0">
                  <c:v>Metric 4.3 - Total income</c:v>
                </c:pt>
              </c:strCache>
            </c:strRef>
          </c:tx>
          <c:spPr>
            <a:ln w="28575" cap="rnd">
              <a:solidFill>
                <a:schemeClr val="accent3"/>
              </a:solidFill>
              <a:round/>
            </a:ln>
            <a:effectLst/>
          </c:spPr>
          <c:marker>
            <c:symbol val="none"/>
          </c:marker>
          <c:dLbls>
            <c:delete val="1"/>
          </c:dLbls>
          <c:cat>
            <c:numRef>
              <c:f>'M4'!$C$4:$E$4</c:f>
              <c:numCache>
                <c:formatCode>General</c:formatCode>
                <c:ptCount val="3"/>
                <c:pt idx="0">
                  <c:v>2015</c:v>
                </c:pt>
                <c:pt idx="1">
                  <c:v>2016</c:v>
                </c:pt>
                <c:pt idx="2">
                  <c:v>2017</c:v>
                </c:pt>
              </c:numCache>
            </c:numRef>
          </c:cat>
          <c:val>
            <c:numRef>
              <c:f>'M4'!$C$7:$E$7</c:f>
              <c:numCache>
                <c:formatCode>0.0%</c:formatCode>
                <c:ptCount val="3"/>
                <c:pt idx="0">
                  <c:v>0</c:v>
                </c:pt>
                <c:pt idx="1">
                  <c:v>7.1400000000000005E-2</c:v>
                </c:pt>
                <c:pt idx="2">
                  <c:v>0.17899999999999999</c:v>
                </c:pt>
              </c:numCache>
            </c:numRef>
          </c:val>
          <c:smooth val="0"/>
          <c:extLst>
            <c:ext xmlns:c16="http://schemas.microsoft.com/office/drawing/2014/chart" uri="{C3380CC4-5D6E-409C-BE32-E72D297353CC}">
              <c16:uniqueId val="{00000002-79EA-49D4-92CC-85CE20A7BD25}"/>
            </c:ext>
          </c:extLst>
        </c:ser>
        <c:dLbls>
          <c:dLblPos val="t"/>
          <c:showLegendKey val="0"/>
          <c:showVal val="1"/>
          <c:showCatName val="0"/>
          <c:showSerName val="0"/>
          <c:showPercent val="0"/>
          <c:showBubbleSize val="0"/>
        </c:dLbls>
        <c:smooth val="0"/>
        <c:axId val="541401472"/>
        <c:axId val="541405080"/>
      </c:lineChart>
      <c:catAx>
        <c:axId val="54140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1405080"/>
        <c:crosses val="autoZero"/>
        <c:auto val="1"/>
        <c:lblAlgn val="ctr"/>
        <c:lblOffset val="100"/>
        <c:noMultiLvlLbl val="0"/>
      </c:catAx>
      <c:valAx>
        <c:axId val="541405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401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Leavers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'M4'!$B$8</c:f>
              <c:strCache>
                <c:ptCount val="1"/>
                <c:pt idx="0">
                  <c:v>Metric 4.4 - Earned Income</c:v>
                </c:pt>
              </c:strCache>
            </c:strRef>
          </c:tx>
          <c:spPr>
            <a:ln w="28575" cap="rnd">
              <a:solidFill>
                <a:schemeClr val="accent1"/>
              </a:solidFill>
              <a:round/>
            </a:ln>
            <a:effectLst/>
          </c:spPr>
          <c:marker>
            <c:symbol val="none"/>
          </c:marker>
          <c:cat>
            <c:numRef>
              <c:f>'M4'!$C$4:$E$4</c:f>
              <c:numCache>
                <c:formatCode>General</c:formatCode>
                <c:ptCount val="3"/>
                <c:pt idx="0">
                  <c:v>2015</c:v>
                </c:pt>
                <c:pt idx="1">
                  <c:v>2016</c:v>
                </c:pt>
                <c:pt idx="2">
                  <c:v>2017</c:v>
                </c:pt>
              </c:numCache>
            </c:numRef>
          </c:cat>
          <c:val>
            <c:numRef>
              <c:f>'M4'!$C$8:$E$8</c:f>
              <c:numCache>
                <c:formatCode>0.0%</c:formatCode>
                <c:ptCount val="3"/>
                <c:pt idx="0">
                  <c:v>0</c:v>
                </c:pt>
                <c:pt idx="1">
                  <c:v>0.1951</c:v>
                </c:pt>
                <c:pt idx="2">
                  <c:v>0.13950000000000001</c:v>
                </c:pt>
              </c:numCache>
            </c:numRef>
          </c:val>
          <c:smooth val="0"/>
          <c:extLst>
            <c:ext xmlns:c16="http://schemas.microsoft.com/office/drawing/2014/chart" uri="{C3380CC4-5D6E-409C-BE32-E72D297353CC}">
              <c16:uniqueId val="{00000000-9F49-4233-A57C-7E4F348E3B4D}"/>
            </c:ext>
          </c:extLst>
        </c:ser>
        <c:ser>
          <c:idx val="1"/>
          <c:order val="1"/>
          <c:tx>
            <c:strRef>
              <c:f>'M4'!$B$9</c:f>
              <c:strCache>
                <c:ptCount val="1"/>
                <c:pt idx="0">
                  <c:v>Metric 4.5 - Non-Employment Cash Income</c:v>
                </c:pt>
              </c:strCache>
            </c:strRef>
          </c:tx>
          <c:spPr>
            <a:ln w="28575" cap="rnd">
              <a:solidFill>
                <a:schemeClr val="accent2"/>
              </a:solidFill>
              <a:round/>
            </a:ln>
            <a:effectLst/>
          </c:spPr>
          <c:marker>
            <c:symbol val="none"/>
          </c:marker>
          <c:cat>
            <c:numRef>
              <c:f>'M4'!$C$4:$E$4</c:f>
              <c:numCache>
                <c:formatCode>General</c:formatCode>
                <c:ptCount val="3"/>
                <c:pt idx="0">
                  <c:v>2015</c:v>
                </c:pt>
                <c:pt idx="1">
                  <c:v>2016</c:v>
                </c:pt>
                <c:pt idx="2">
                  <c:v>2017</c:v>
                </c:pt>
              </c:numCache>
            </c:numRef>
          </c:cat>
          <c:val>
            <c:numRef>
              <c:f>'M4'!$C$9:$E$9</c:f>
              <c:numCache>
                <c:formatCode>0.0%</c:formatCode>
                <c:ptCount val="3"/>
                <c:pt idx="0">
                  <c:v>0.33329999999999999</c:v>
                </c:pt>
                <c:pt idx="1">
                  <c:v>7.3099999999999998E-2</c:v>
                </c:pt>
                <c:pt idx="2">
                  <c:v>0.1162</c:v>
                </c:pt>
              </c:numCache>
            </c:numRef>
          </c:val>
          <c:smooth val="0"/>
          <c:extLst>
            <c:ext xmlns:c16="http://schemas.microsoft.com/office/drawing/2014/chart" uri="{C3380CC4-5D6E-409C-BE32-E72D297353CC}">
              <c16:uniqueId val="{00000001-9F49-4233-A57C-7E4F348E3B4D}"/>
            </c:ext>
          </c:extLst>
        </c:ser>
        <c:ser>
          <c:idx val="2"/>
          <c:order val="2"/>
          <c:tx>
            <c:strRef>
              <c:f>'M4'!$B$10</c:f>
              <c:strCache>
                <c:ptCount val="1"/>
                <c:pt idx="0">
                  <c:v>Metric 4.6 - Total Income</c:v>
                </c:pt>
              </c:strCache>
            </c:strRef>
          </c:tx>
          <c:spPr>
            <a:ln w="28575" cap="rnd">
              <a:solidFill>
                <a:schemeClr val="accent3"/>
              </a:solidFill>
              <a:round/>
            </a:ln>
            <a:effectLst/>
          </c:spPr>
          <c:marker>
            <c:symbol val="none"/>
          </c:marker>
          <c:cat>
            <c:numRef>
              <c:f>'M4'!$C$4:$E$4</c:f>
              <c:numCache>
                <c:formatCode>General</c:formatCode>
                <c:ptCount val="3"/>
                <c:pt idx="0">
                  <c:v>2015</c:v>
                </c:pt>
                <c:pt idx="1">
                  <c:v>2016</c:v>
                </c:pt>
                <c:pt idx="2">
                  <c:v>2017</c:v>
                </c:pt>
              </c:numCache>
            </c:numRef>
          </c:cat>
          <c:val>
            <c:numRef>
              <c:f>'M4'!$C$10:$E$10</c:f>
              <c:numCache>
                <c:formatCode>0.0%</c:formatCode>
                <c:ptCount val="3"/>
                <c:pt idx="0">
                  <c:v>0.33329999999999999</c:v>
                </c:pt>
                <c:pt idx="1">
                  <c:v>0.26819999999999999</c:v>
                </c:pt>
                <c:pt idx="2">
                  <c:v>0.25580000000000003</c:v>
                </c:pt>
              </c:numCache>
            </c:numRef>
          </c:val>
          <c:smooth val="0"/>
          <c:extLst>
            <c:ext xmlns:c16="http://schemas.microsoft.com/office/drawing/2014/chart" uri="{C3380CC4-5D6E-409C-BE32-E72D297353CC}">
              <c16:uniqueId val="{00000002-9F49-4233-A57C-7E4F348E3B4D}"/>
            </c:ext>
          </c:extLst>
        </c:ser>
        <c:dLbls>
          <c:showLegendKey val="0"/>
          <c:showVal val="0"/>
          <c:showCatName val="0"/>
          <c:showSerName val="0"/>
          <c:showPercent val="0"/>
          <c:showBubbleSize val="0"/>
        </c:dLbls>
        <c:smooth val="0"/>
        <c:axId val="541401472"/>
        <c:axId val="541405080"/>
      </c:lineChart>
      <c:catAx>
        <c:axId val="54140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1405080"/>
        <c:crosses val="autoZero"/>
        <c:auto val="1"/>
        <c:lblAlgn val="ctr"/>
        <c:lblOffset val="100"/>
        <c:noMultiLvlLbl val="0"/>
      </c:catAx>
      <c:valAx>
        <c:axId val="541405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1401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Joplin.xlsx]M4!PivotTable4</c:name>
    <c:fmtId val="24"/>
  </c:pivotSource>
  <c:chart>
    <c:autoTitleDeleted val="0"/>
    <c:pivotFmts>
      <c:pivotFmt>
        <c:idx val="0"/>
        <c:spPr>
          <a:solidFill>
            <a:schemeClr val="accent6"/>
          </a:solidFill>
          <a:ln>
            <a:noFill/>
          </a:ln>
          <a:effectLst/>
        </c:spPr>
        <c:marker>
          <c:symbol val="none"/>
        </c:marker>
      </c:pivotFmt>
      <c:pivotFmt>
        <c:idx val="1"/>
        <c:spPr>
          <a:solidFill>
            <a:schemeClr val="accent1"/>
          </a:solidFill>
          <a:ln w="28575" cap="rnd">
            <a:noFill/>
            <a:round/>
          </a:ln>
          <a:effectLst/>
        </c:spPr>
        <c:marker>
          <c:symbol val="circle"/>
          <c:size val="5"/>
          <c:spPr>
            <a:solidFill>
              <a:srgbClr val="FF0000"/>
            </a:solidFill>
            <a:ln w="9525">
              <a:solidFill>
                <a:srgbClr val="FF0000"/>
              </a:solidFill>
            </a:ln>
            <a:effectLst/>
          </c:spPr>
        </c:marker>
      </c:pivotFmt>
      <c:pivotFmt>
        <c:idx val="2"/>
      </c:pivotFmt>
      <c:pivotFmt>
        <c:idx val="3"/>
        <c:spPr>
          <a:solidFill>
            <a:schemeClr val="accent1"/>
          </a:solidFill>
          <a:ln>
            <a:noFill/>
          </a:ln>
          <a:effectLst/>
        </c:spPr>
        <c:marker>
          <c:symbol val="none"/>
        </c:marker>
      </c:pivotFmt>
      <c:pivotFmt>
        <c:idx val="4"/>
      </c:pivotFmt>
      <c:pivotFmt>
        <c:idx val="5"/>
        <c:spPr>
          <a:solidFill>
            <a:schemeClr val="accent1"/>
          </a:solidFill>
          <a:ln w="28575" cap="rnd">
            <a:noFill/>
            <a:round/>
          </a:ln>
          <a:effectLst/>
        </c:spPr>
        <c:marker>
          <c:symbol val="circle"/>
          <c:size val="5"/>
          <c:spPr>
            <a:solidFill>
              <a:schemeClr val="accent4"/>
            </a:solidFill>
            <a:ln w="9525">
              <a:solidFill>
                <a:schemeClr val="accent4"/>
              </a:solidFill>
            </a:ln>
            <a:effectLst/>
          </c:spPr>
        </c:marker>
      </c:pivotFmt>
      <c:pivotFmt>
        <c:idx val="6"/>
        <c:spPr>
          <a:solidFill>
            <a:schemeClr val="accent1"/>
          </a:solidFill>
          <a:ln>
            <a:noFill/>
          </a:ln>
          <a:effectLst/>
        </c:spPr>
        <c:marker>
          <c:symbol val="none"/>
        </c:marker>
      </c:pivotFmt>
      <c:pivotFmt>
        <c:idx val="7"/>
        <c:spPr>
          <a:solidFill>
            <a:schemeClr val="accent6"/>
          </a:solidFill>
          <a:ln>
            <a:noFill/>
          </a:ln>
          <a:effectLst/>
        </c:spPr>
        <c:marker>
          <c:symbol val="none"/>
        </c:marker>
      </c:pivotFmt>
      <c:pivotFmt>
        <c:idx val="8"/>
        <c:spPr>
          <a:solidFill>
            <a:schemeClr val="accent1"/>
          </a:solidFill>
          <a:ln w="28575" cap="rnd">
            <a:noFill/>
            <a:round/>
          </a:ln>
          <a:effectLst/>
        </c:spPr>
        <c:marker>
          <c:symbol val="circle"/>
          <c:size val="5"/>
          <c:spPr>
            <a:solidFill>
              <a:schemeClr val="accent4"/>
            </a:solidFill>
            <a:ln w="9525">
              <a:solidFill>
                <a:schemeClr val="accent4"/>
              </a:solidFill>
            </a:ln>
            <a:effectLst/>
          </c:spPr>
        </c:marker>
      </c:pivotFmt>
      <c:pivotFmt>
        <c:idx val="9"/>
        <c:spPr>
          <a:solidFill>
            <a:schemeClr val="accent1"/>
          </a:solidFill>
          <a:ln w="28575" cap="rnd">
            <a:noFill/>
            <a:round/>
          </a:ln>
          <a:effectLst/>
        </c:spPr>
        <c:marker>
          <c:symbol val="circle"/>
          <c:size val="5"/>
          <c:spPr>
            <a:solidFill>
              <a:srgbClr val="FF0000"/>
            </a:solidFill>
            <a:ln w="9525">
              <a:solidFill>
                <a:srgbClr val="FF0000"/>
              </a:solidFill>
            </a:ln>
            <a:effectLst/>
          </c:spPr>
        </c:marker>
      </c:pivotFmt>
      <c:pivotFmt>
        <c:idx val="10"/>
        <c:spPr>
          <a:solidFill>
            <a:schemeClr val="accent1"/>
          </a:solidFill>
          <a:ln>
            <a:noFill/>
          </a:ln>
          <a:effectLst/>
        </c:spPr>
        <c:marker>
          <c:symbol val="none"/>
        </c:marker>
      </c:pivotFmt>
      <c:pivotFmt>
        <c:idx val="11"/>
        <c:spPr>
          <a:solidFill>
            <a:schemeClr val="accent6"/>
          </a:solidFill>
          <a:ln>
            <a:noFill/>
          </a:ln>
          <a:effectLst/>
        </c:spPr>
        <c:marker>
          <c:symbol val="none"/>
        </c:marker>
      </c:pivotFmt>
      <c:pivotFmt>
        <c:idx val="12"/>
        <c:spPr>
          <a:solidFill>
            <a:schemeClr val="accent1"/>
          </a:solidFill>
          <a:ln w="28575" cap="rnd">
            <a:noFill/>
            <a:round/>
          </a:ln>
          <a:effectLst/>
        </c:spPr>
        <c:marker>
          <c:symbol val="circle"/>
          <c:size val="5"/>
          <c:spPr>
            <a:solidFill>
              <a:schemeClr val="accent4"/>
            </a:solidFill>
            <a:ln w="9525">
              <a:solidFill>
                <a:schemeClr val="accent4"/>
              </a:solidFill>
            </a:ln>
            <a:effectLst/>
          </c:spPr>
        </c:marker>
      </c:pivotFmt>
      <c:pivotFmt>
        <c:idx val="13"/>
        <c:spPr>
          <a:solidFill>
            <a:schemeClr val="accent1"/>
          </a:solidFill>
          <a:ln w="28575" cap="rnd">
            <a:noFill/>
            <a:round/>
          </a:ln>
          <a:effectLst/>
        </c:spPr>
        <c:marker>
          <c:symbol val="circle"/>
          <c:size val="5"/>
          <c:spPr>
            <a:solidFill>
              <a:srgbClr val="FF0000"/>
            </a:solidFill>
            <a:ln w="9525">
              <a:solidFill>
                <a:srgbClr val="FF0000"/>
              </a:solidFill>
            </a:ln>
            <a:effectLst/>
          </c:spPr>
        </c:marker>
      </c:pivotFmt>
    </c:pivotFmts>
    <c:plotArea>
      <c:layout/>
      <c:barChart>
        <c:barDir val="col"/>
        <c:grouping val="stacked"/>
        <c:varyColors val="0"/>
        <c:ser>
          <c:idx val="0"/>
          <c:order val="0"/>
          <c:tx>
            <c:strRef>
              <c:f>'M4'!$C$15</c:f>
              <c:strCache>
                <c:ptCount val="1"/>
                <c:pt idx="0">
                  <c:v>4.3 Stayers Total Income # </c:v>
                </c:pt>
              </c:strCache>
            </c:strRef>
          </c:tx>
          <c:spPr>
            <a:solidFill>
              <a:schemeClr val="accent1"/>
            </a:solidFill>
            <a:ln>
              <a:noFill/>
            </a:ln>
            <a:effectLst/>
          </c:spPr>
          <c:invertIfNegative val="0"/>
          <c:cat>
            <c:multiLvlStrRef>
              <c:f>'M4'!$B$16:$B$30</c:f>
              <c:multiLvlStrCache>
                <c:ptCount val="10"/>
                <c:lvl>
                  <c:pt idx="0">
                    <c:v>ESC-HUD CoC Chronically Homeless (Joplin)(63)</c:v>
                  </c:pt>
                  <c:pt idx="1">
                    <c:v>ESC-HUD CoC RAP PSH (Joplin)(67)</c:v>
                  </c:pt>
                  <c:pt idx="2">
                    <c:v>ESC-HUD CoC Shelter Plus Care PSH (Joplin)(68)</c:v>
                  </c:pt>
                  <c:pt idx="3">
                    <c:v>CCSOMO-HUD CoC Rapid ReHousing (Joplin)(86)</c:v>
                  </c:pt>
                  <c:pt idx="4">
                    <c:v>ESC-HUD CoC Rapid ReHousing Reallocation from TH(Joplin)(614)</c:v>
                  </c:pt>
                  <c:pt idx="5">
                    <c:v>ESC-HUD CoC Rapid ReHousing(Joplin)(64)</c:v>
                  </c:pt>
                  <c:pt idx="6">
                    <c:v>Salvation Army Joplin-HUD CoC Rapid ReHousing(642)</c:v>
                  </c:pt>
                  <c:pt idx="7">
                    <c:v>ESC-HUD CoC Transitional Housing Program for Homeless Families(Joplin)(65)</c:v>
                  </c:pt>
                  <c:pt idx="8">
                    <c:v>Salvation Army Joplin-Center of Hope-CoC TH(58)</c:v>
                  </c:pt>
                  <c:pt idx="9">
                    <c:v>Totals: </c:v>
                  </c:pt>
                </c:lvl>
                <c:lvl>
                  <c:pt idx="0">
                    <c:v>PSH</c:v>
                  </c:pt>
                  <c:pt idx="3">
                    <c:v>RRH</c:v>
                  </c:pt>
                  <c:pt idx="7">
                    <c:v>TH</c:v>
                  </c:pt>
                  <c:pt idx="9">
                    <c:v>(blank)</c:v>
                  </c:pt>
                </c:lvl>
              </c:multiLvlStrCache>
            </c:multiLvlStrRef>
          </c:cat>
          <c:val>
            <c:numRef>
              <c:f>'M4'!$C$16:$C$30</c:f>
              <c:numCache>
                <c:formatCode>General</c:formatCode>
                <c:ptCount val="10"/>
                <c:pt idx="2" formatCode="0">
                  <c:v>3</c:v>
                </c:pt>
                <c:pt idx="7" formatCode="0">
                  <c:v>2</c:v>
                </c:pt>
                <c:pt idx="9" formatCode="0">
                  <c:v>5</c:v>
                </c:pt>
              </c:numCache>
            </c:numRef>
          </c:val>
          <c:extLst>
            <c:ext xmlns:c16="http://schemas.microsoft.com/office/drawing/2014/chart" uri="{C3380CC4-5D6E-409C-BE32-E72D297353CC}">
              <c16:uniqueId val="{00000000-4FBB-43AC-9D21-0026D13E584D}"/>
            </c:ext>
          </c:extLst>
        </c:ser>
        <c:ser>
          <c:idx val="1"/>
          <c:order val="1"/>
          <c:tx>
            <c:strRef>
              <c:f>'M4'!$D$15</c:f>
              <c:strCache>
                <c:ptCount val="1"/>
                <c:pt idx="0">
                  <c:v>4.6 Leavers Total Income #  </c:v>
                </c:pt>
              </c:strCache>
            </c:strRef>
          </c:tx>
          <c:spPr>
            <a:solidFill>
              <a:schemeClr val="accent6"/>
            </a:solidFill>
            <a:ln>
              <a:noFill/>
            </a:ln>
            <a:effectLst/>
          </c:spPr>
          <c:invertIfNegative val="0"/>
          <c:cat>
            <c:multiLvlStrRef>
              <c:f>'M4'!$B$16:$B$30</c:f>
              <c:multiLvlStrCache>
                <c:ptCount val="10"/>
                <c:lvl>
                  <c:pt idx="0">
                    <c:v>ESC-HUD CoC Chronically Homeless (Joplin)(63)</c:v>
                  </c:pt>
                  <c:pt idx="1">
                    <c:v>ESC-HUD CoC RAP PSH (Joplin)(67)</c:v>
                  </c:pt>
                  <c:pt idx="2">
                    <c:v>ESC-HUD CoC Shelter Plus Care PSH (Joplin)(68)</c:v>
                  </c:pt>
                  <c:pt idx="3">
                    <c:v>CCSOMO-HUD CoC Rapid ReHousing (Joplin)(86)</c:v>
                  </c:pt>
                  <c:pt idx="4">
                    <c:v>ESC-HUD CoC Rapid ReHousing Reallocation from TH(Joplin)(614)</c:v>
                  </c:pt>
                  <c:pt idx="5">
                    <c:v>ESC-HUD CoC Rapid ReHousing(Joplin)(64)</c:v>
                  </c:pt>
                  <c:pt idx="6">
                    <c:v>Salvation Army Joplin-HUD CoC Rapid ReHousing(642)</c:v>
                  </c:pt>
                  <c:pt idx="7">
                    <c:v>ESC-HUD CoC Transitional Housing Program for Homeless Families(Joplin)(65)</c:v>
                  </c:pt>
                  <c:pt idx="8">
                    <c:v>Salvation Army Joplin-Center of Hope-CoC TH(58)</c:v>
                  </c:pt>
                  <c:pt idx="9">
                    <c:v>Totals: </c:v>
                  </c:pt>
                </c:lvl>
                <c:lvl>
                  <c:pt idx="0">
                    <c:v>PSH</c:v>
                  </c:pt>
                  <c:pt idx="3">
                    <c:v>RRH</c:v>
                  </c:pt>
                  <c:pt idx="7">
                    <c:v>TH</c:v>
                  </c:pt>
                  <c:pt idx="9">
                    <c:v>(blank)</c:v>
                  </c:pt>
                </c:lvl>
              </c:multiLvlStrCache>
            </c:multiLvlStrRef>
          </c:cat>
          <c:val>
            <c:numRef>
              <c:f>'M4'!$D$16:$D$30</c:f>
              <c:numCache>
                <c:formatCode>0</c:formatCode>
                <c:ptCount val="10"/>
                <c:pt idx="1">
                  <c:v>1</c:v>
                </c:pt>
                <c:pt idx="3">
                  <c:v>1</c:v>
                </c:pt>
                <c:pt idx="5">
                  <c:v>3</c:v>
                </c:pt>
                <c:pt idx="7">
                  <c:v>5</c:v>
                </c:pt>
                <c:pt idx="8">
                  <c:v>2</c:v>
                </c:pt>
                <c:pt idx="9">
                  <c:v>12</c:v>
                </c:pt>
              </c:numCache>
            </c:numRef>
          </c:val>
          <c:extLst>
            <c:ext xmlns:c16="http://schemas.microsoft.com/office/drawing/2014/chart" uri="{C3380CC4-5D6E-409C-BE32-E72D297353CC}">
              <c16:uniqueId val="{00000001-4FBB-43AC-9D21-0026D13E584D}"/>
            </c:ext>
          </c:extLst>
        </c:ser>
        <c:dLbls>
          <c:showLegendKey val="0"/>
          <c:showVal val="0"/>
          <c:showCatName val="0"/>
          <c:showSerName val="0"/>
          <c:showPercent val="0"/>
          <c:showBubbleSize val="0"/>
        </c:dLbls>
        <c:gapWidth val="150"/>
        <c:overlap val="100"/>
        <c:axId val="543208288"/>
        <c:axId val="543212224"/>
      </c:barChart>
      <c:lineChart>
        <c:grouping val="standard"/>
        <c:varyColors val="0"/>
        <c:ser>
          <c:idx val="2"/>
          <c:order val="2"/>
          <c:tx>
            <c:strRef>
              <c:f>'M4'!$E$15</c:f>
              <c:strCache>
                <c:ptCount val="1"/>
                <c:pt idx="0">
                  <c:v>4.3 Stayers Total Income %</c:v>
                </c:pt>
              </c:strCache>
            </c:strRef>
          </c:tx>
          <c:spPr>
            <a:ln w="28575" cap="rnd">
              <a:noFill/>
              <a:round/>
            </a:ln>
            <a:effectLst/>
          </c:spPr>
          <c:marker>
            <c:symbol val="circle"/>
            <c:size val="5"/>
            <c:spPr>
              <a:solidFill>
                <a:schemeClr val="accent4"/>
              </a:solidFill>
              <a:ln w="9525">
                <a:solidFill>
                  <a:schemeClr val="accent4"/>
                </a:solidFill>
              </a:ln>
              <a:effectLst/>
            </c:spPr>
          </c:marker>
          <c:cat>
            <c:multiLvlStrRef>
              <c:f>'M4'!$B$16:$B$30</c:f>
              <c:multiLvlStrCache>
                <c:ptCount val="10"/>
                <c:lvl>
                  <c:pt idx="0">
                    <c:v>ESC-HUD CoC Chronically Homeless (Joplin)(63)</c:v>
                  </c:pt>
                  <c:pt idx="1">
                    <c:v>ESC-HUD CoC RAP PSH (Joplin)(67)</c:v>
                  </c:pt>
                  <c:pt idx="2">
                    <c:v>ESC-HUD CoC Shelter Plus Care PSH (Joplin)(68)</c:v>
                  </c:pt>
                  <c:pt idx="3">
                    <c:v>CCSOMO-HUD CoC Rapid ReHousing (Joplin)(86)</c:v>
                  </c:pt>
                  <c:pt idx="4">
                    <c:v>ESC-HUD CoC Rapid ReHousing Reallocation from TH(Joplin)(614)</c:v>
                  </c:pt>
                  <c:pt idx="5">
                    <c:v>ESC-HUD CoC Rapid ReHousing(Joplin)(64)</c:v>
                  </c:pt>
                  <c:pt idx="6">
                    <c:v>Salvation Army Joplin-HUD CoC Rapid ReHousing(642)</c:v>
                  </c:pt>
                  <c:pt idx="7">
                    <c:v>ESC-HUD CoC Transitional Housing Program for Homeless Families(Joplin)(65)</c:v>
                  </c:pt>
                  <c:pt idx="8">
                    <c:v>Salvation Army Joplin-Center of Hope-CoC TH(58)</c:v>
                  </c:pt>
                  <c:pt idx="9">
                    <c:v>Totals: </c:v>
                  </c:pt>
                </c:lvl>
                <c:lvl>
                  <c:pt idx="0">
                    <c:v>PSH</c:v>
                  </c:pt>
                  <c:pt idx="3">
                    <c:v>RRH</c:v>
                  </c:pt>
                  <c:pt idx="7">
                    <c:v>TH</c:v>
                  </c:pt>
                  <c:pt idx="9">
                    <c:v>(blank)</c:v>
                  </c:pt>
                </c:lvl>
              </c:multiLvlStrCache>
            </c:multiLvlStrRef>
          </c:cat>
          <c:val>
            <c:numRef>
              <c:f>'M4'!$E$16:$E$30</c:f>
              <c:numCache>
                <c:formatCode>General</c:formatCode>
                <c:ptCount val="10"/>
                <c:pt idx="2" formatCode="0%">
                  <c:v>0.27272727272727271</c:v>
                </c:pt>
                <c:pt idx="7" formatCode="0%">
                  <c:v>1</c:v>
                </c:pt>
                <c:pt idx="9" formatCode="0%">
                  <c:v>0.17857142857142858</c:v>
                </c:pt>
              </c:numCache>
            </c:numRef>
          </c:val>
          <c:smooth val="0"/>
          <c:extLst>
            <c:ext xmlns:c16="http://schemas.microsoft.com/office/drawing/2014/chart" uri="{C3380CC4-5D6E-409C-BE32-E72D297353CC}">
              <c16:uniqueId val="{00000002-4FBB-43AC-9D21-0026D13E584D}"/>
            </c:ext>
          </c:extLst>
        </c:ser>
        <c:ser>
          <c:idx val="3"/>
          <c:order val="3"/>
          <c:tx>
            <c:strRef>
              <c:f>'M4'!$F$15</c:f>
              <c:strCache>
                <c:ptCount val="1"/>
                <c:pt idx="0">
                  <c:v>4.6 Leavers Total Income %    </c:v>
                </c:pt>
              </c:strCache>
            </c:strRef>
          </c:tx>
          <c:spPr>
            <a:ln w="28575" cap="rnd">
              <a:noFill/>
              <a:round/>
            </a:ln>
            <a:effectLst/>
          </c:spPr>
          <c:marker>
            <c:symbol val="circle"/>
            <c:size val="5"/>
            <c:spPr>
              <a:solidFill>
                <a:srgbClr val="FF0000"/>
              </a:solidFill>
              <a:ln w="9525">
                <a:solidFill>
                  <a:srgbClr val="FF0000"/>
                </a:solidFill>
              </a:ln>
              <a:effectLst/>
            </c:spPr>
          </c:marker>
          <c:cat>
            <c:multiLvlStrRef>
              <c:f>'M4'!$B$16:$B$30</c:f>
              <c:multiLvlStrCache>
                <c:ptCount val="10"/>
                <c:lvl>
                  <c:pt idx="0">
                    <c:v>ESC-HUD CoC Chronically Homeless (Joplin)(63)</c:v>
                  </c:pt>
                  <c:pt idx="1">
                    <c:v>ESC-HUD CoC RAP PSH (Joplin)(67)</c:v>
                  </c:pt>
                  <c:pt idx="2">
                    <c:v>ESC-HUD CoC Shelter Plus Care PSH (Joplin)(68)</c:v>
                  </c:pt>
                  <c:pt idx="3">
                    <c:v>CCSOMO-HUD CoC Rapid ReHousing (Joplin)(86)</c:v>
                  </c:pt>
                  <c:pt idx="4">
                    <c:v>ESC-HUD CoC Rapid ReHousing Reallocation from TH(Joplin)(614)</c:v>
                  </c:pt>
                  <c:pt idx="5">
                    <c:v>ESC-HUD CoC Rapid ReHousing(Joplin)(64)</c:v>
                  </c:pt>
                  <c:pt idx="6">
                    <c:v>Salvation Army Joplin-HUD CoC Rapid ReHousing(642)</c:v>
                  </c:pt>
                  <c:pt idx="7">
                    <c:v>ESC-HUD CoC Transitional Housing Program for Homeless Families(Joplin)(65)</c:v>
                  </c:pt>
                  <c:pt idx="8">
                    <c:v>Salvation Army Joplin-Center of Hope-CoC TH(58)</c:v>
                  </c:pt>
                  <c:pt idx="9">
                    <c:v>Totals: </c:v>
                  </c:pt>
                </c:lvl>
                <c:lvl>
                  <c:pt idx="0">
                    <c:v>PSH</c:v>
                  </c:pt>
                  <c:pt idx="3">
                    <c:v>RRH</c:v>
                  </c:pt>
                  <c:pt idx="7">
                    <c:v>TH</c:v>
                  </c:pt>
                  <c:pt idx="9">
                    <c:v>(blank)</c:v>
                  </c:pt>
                </c:lvl>
              </c:multiLvlStrCache>
            </c:multiLvlStrRef>
          </c:cat>
          <c:val>
            <c:numRef>
              <c:f>'M4'!$F$16:$F$30</c:f>
              <c:numCache>
                <c:formatCode>0%</c:formatCode>
                <c:ptCount val="10"/>
                <c:pt idx="1">
                  <c:v>0.125</c:v>
                </c:pt>
                <c:pt idx="3">
                  <c:v>0.5</c:v>
                </c:pt>
                <c:pt idx="5">
                  <c:v>0.42857142857142855</c:v>
                </c:pt>
                <c:pt idx="7">
                  <c:v>0.33333333333333331</c:v>
                </c:pt>
                <c:pt idx="8">
                  <c:v>0.5</c:v>
                </c:pt>
                <c:pt idx="9">
                  <c:v>0.26666666666666666</c:v>
                </c:pt>
              </c:numCache>
            </c:numRef>
          </c:val>
          <c:smooth val="0"/>
          <c:extLst>
            <c:ext xmlns:c16="http://schemas.microsoft.com/office/drawing/2014/chart" uri="{C3380CC4-5D6E-409C-BE32-E72D297353CC}">
              <c16:uniqueId val="{00000003-4FBB-43AC-9D21-0026D13E584D}"/>
            </c:ext>
          </c:extLst>
        </c:ser>
        <c:dLbls>
          <c:showLegendKey val="0"/>
          <c:showVal val="0"/>
          <c:showCatName val="0"/>
          <c:showSerName val="0"/>
          <c:showPercent val="0"/>
          <c:showBubbleSize val="0"/>
        </c:dLbls>
        <c:marker val="1"/>
        <c:smooth val="0"/>
        <c:axId val="540314976"/>
        <c:axId val="540304480"/>
      </c:lineChart>
      <c:catAx>
        <c:axId val="54320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3212224"/>
        <c:crosses val="autoZero"/>
        <c:auto val="1"/>
        <c:lblAlgn val="ctr"/>
        <c:lblOffset val="100"/>
        <c:noMultiLvlLbl val="0"/>
      </c:catAx>
      <c:valAx>
        <c:axId val="54321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3208288"/>
        <c:crosses val="autoZero"/>
        <c:crossBetween val="between"/>
      </c:valAx>
      <c:valAx>
        <c:axId val="540304480"/>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0314976"/>
        <c:crosses val="max"/>
        <c:crossBetween val="between"/>
      </c:valAx>
      <c:catAx>
        <c:axId val="540314976"/>
        <c:scaling>
          <c:orientation val="minMax"/>
        </c:scaling>
        <c:delete val="1"/>
        <c:axPos val="b"/>
        <c:numFmt formatCode="General" sourceLinked="1"/>
        <c:majorTickMark val="out"/>
        <c:minorTickMark val="none"/>
        <c:tickLblPos val="nextTo"/>
        <c:crossAx val="5403044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'M5'!$B$4</c:f>
              <c:strCache>
                <c:ptCount val="1"/>
                <c:pt idx="0">
                  <c:v>ES, SH, and TH #</c:v>
                </c:pt>
              </c:strCache>
            </c:strRef>
          </c:tx>
          <c:spPr>
            <a:solidFill>
              <a:schemeClr val="accent1"/>
            </a:solidFill>
            <a:ln>
              <a:noFill/>
            </a:ln>
            <a:effectLst/>
          </c:spPr>
          <c:invertIfNegative val="0"/>
          <c:cat>
            <c:numRef>
              <c:f>'M5'!$C$3:$E$3</c:f>
              <c:numCache>
                <c:formatCode>General</c:formatCode>
                <c:ptCount val="3"/>
                <c:pt idx="0">
                  <c:v>2015</c:v>
                </c:pt>
                <c:pt idx="1">
                  <c:v>2016</c:v>
                </c:pt>
                <c:pt idx="2" formatCode="0">
                  <c:v>2017</c:v>
                </c:pt>
              </c:numCache>
            </c:numRef>
          </c:cat>
          <c:val>
            <c:numRef>
              <c:f>'M5'!$C$4:$E$4</c:f>
              <c:numCache>
                <c:formatCode>General</c:formatCode>
                <c:ptCount val="3"/>
                <c:pt idx="0">
                  <c:v>214</c:v>
                </c:pt>
                <c:pt idx="1">
                  <c:v>258</c:v>
                </c:pt>
                <c:pt idx="2">
                  <c:v>162</c:v>
                </c:pt>
              </c:numCache>
            </c:numRef>
          </c:val>
          <c:extLst>
            <c:ext xmlns:c16="http://schemas.microsoft.com/office/drawing/2014/chart" uri="{C3380CC4-5D6E-409C-BE32-E72D297353CC}">
              <c16:uniqueId val="{00000000-962B-4609-B371-39B0419CEF12}"/>
            </c:ext>
          </c:extLst>
        </c:ser>
        <c:ser>
          <c:idx val="1"/>
          <c:order val="1"/>
          <c:tx>
            <c:strRef>
              <c:f>'M5'!$B$5</c:f>
              <c:strCache>
                <c:ptCount val="1"/>
                <c:pt idx="0">
                  <c:v>ES, SH, TH, and PH #</c:v>
                </c:pt>
              </c:strCache>
            </c:strRef>
          </c:tx>
          <c:spPr>
            <a:solidFill>
              <a:schemeClr val="accent2"/>
            </a:solidFill>
            <a:ln>
              <a:noFill/>
            </a:ln>
            <a:effectLst/>
          </c:spPr>
          <c:invertIfNegative val="0"/>
          <c:cat>
            <c:numRef>
              <c:f>'M5'!$C$3:$E$3</c:f>
              <c:numCache>
                <c:formatCode>General</c:formatCode>
                <c:ptCount val="3"/>
                <c:pt idx="0">
                  <c:v>2015</c:v>
                </c:pt>
                <c:pt idx="1">
                  <c:v>2016</c:v>
                </c:pt>
                <c:pt idx="2" formatCode="0">
                  <c:v>2017</c:v>
                </c:pt>
              </c:numCache>
            </c:numRef>
          </c:cat>
          <c:val>
            <c:numRef>
              <c:f>'M5'!$C$5:$E$5</c:f>
              <c:numCache>
                <c:formatCode>General</c:formatCode>
                <c:ptCount val="3"/>
                <c:pt idx="0">
                  <c:v>462</c:v>
                </c:pt>
                <c:pt idx="1">
                  <c:v>433</c:v>
                </c:pt>
                <c:pt idx="2">
                  <c:v>411</c:v>
                </c:pt>
              </c:numCache>
            </c:numRef>
          </c:val>
          <c:extLst>
            <c:ext xmlns:c16="http://schemas.microsoft.com/office/drawing/2014/chart" uri="{C3380CC4-5D6E-409C-BE32-E72D297353CC}">
              <c16:uniqueId val="{00000001-962B-4609-B371-39B0419CEF12}"/>
            </c:ext>
          </c:extLst>
        </c:ser>
        <c:dLbls>
          <c:showLegendKey val="0"/>
          <c:showVal val="0"/>
          <c:showCatName val="0"/>
          <c:showSerName val="0"/>
          <c:showPercent val="0"/>
          <c:showBubbleSize val="0"/>
        </c:dLbls>
        <c:gapWidth val="150"/>
        <c:axId val="636317104"/>
        <c:axId val="636318088"/>
      </c:barChart>
      <c:lineChart>
        <c:grouping val="standard"/>
        <c:varyColors val="0"/>
        <c:ser>
          <c:idx val="2"/>
          <c:order val="2"/>
          <c:tx>
            <c:strRef>
              <c:f>'M5'!$B$6</c:f>
              <c:strCache>
                <c:ptCount val="1"/>
                <c:pt idx="0">
                  <c:v>ES, SH, and TH %</c:v>
                </c:pt>
              </c:strCache>
            </c:strRef>
          </c:tx>
          <c:spPr>
            <a:ln w="28575" cap="rnd">
              <a:solidFill>
                <a:schemeClr val="accent3"/>
              </a:solidFill>
              <a:round/>
            </a:ln>
            <a:effectLst/>
          </c:spPr>
          <c:marker>
            <c:symbol val="none"/>
          </c:marker>
          <c:cat>
            <c:numRef>
              <c:f>'M5'!$C$3:$E$3</c:f>
              <c:numCache>
                <c:formatCode>General</c:formatCode>
                <c:ptCount val="3"/>
                <c:pt idx="0">
                  <c:v>2015</c:v>
                </c:pt>
                <c:pt idx="1">
                  <c:v>2016</c:v>
                </c:pt>
                <c:pt idx="2" formatCode="0">
                  <c:v>2017</c:v>
                </c:pt>
              </c:numCache>
            </c:numRef>
          </c:cat>
          <c:val>
            <c:numRef>
              <c:f>'M5'!$C$6:$E$6</c:f>
              <c:numCache>
                <c:formatCode>0.0%</c:formatCode>
                <c:ptCount val="3"/>
                <c:pt idx="0">
                  <c:v>0.88300000000000001</c:v>
                </c:pt>
                <c:pt idx="1">
                  <c:v>0.88400000000000001</c:v>
                </c:pt>
                <c:pt idx="2">
                  <c:v>0.747</c:v>
                </c:pt>
              </c:numCache>
            </c:numRef>
          </c:val>
          <c:smooth val="0"/>
          <c:extLst>
            <c:ext xmlns:c16="http://schemas.microsoft.com/office/drawing/2014/chart" uri="{C3380CC4-5D6E-409C-BE32-E72D297353CC}">
              <c16:uniqueId val="{00000002-962B-4609-B371-39B0419CEF12}"/>
            </c:ext>
          </c:extLst>
        </c:ser>
        <c:ser>
          <c:idx val="3"/>
          <c:order val="3"/>
          <c:tx>
            <c:strRef>
              <c:f>'M5'!$B$7</c:f>
              <c:strCache>
                <c:ptCount val="1"/>
                <c:pt idx="0">
                  <c:v>ES, SH, TH, and PH %</c:v>
                </c:pt>
              </c:strCache>
            </c:strRef>
          </c:tx>
          <c:spPr>
            <a:ln w="28575" cap="rnd">
              <a:solidFill>
                <a:schemeClr val="accent4"/>
              </a:solidFill>
              <a:round/>
            </a:ln>
            <a:effectLst/>
          </c:spPr>
          <c:marker>
            <c:symbol val="none"/>
          </c:marker>
          <c:cat>
            <c:numRef>
              <c:f>'M5'!$C$3:$E$3</c:f>
              <c:numCache>
                <c:formatCode>General</c:formatCode>
                <c:ptCount val="3"/>
                <c:pt idx="0">
                  <c:v>2015</c:v>
                </c:pt>
                <c:pt idx="1">
                  <c:v>2016</c:v>
                </c:pt>
                <c:pt idx="2" formatCode="0">
                  <c:v>2017</c:v>
                </c:pt>
              </c:numCache>
            </c:numRef>
          </c:cat>
          <c:val>
            <c:numRef>
              <c:f>'M5'!$C$7:$E$7</c:f>
              <c:numCache>
                <c:formatCode>0.0%</c:formatCode>
                <c:ptCount val="3"/>
                <c:pt idx="0">
                  <c:v>0.91600000000000004</c:v>
                </c:pt>
                <c:pt idx="1">
                  <c:v>0.84899999999999998</c:v>
                </c:pt>
                <c:pt idx="2">
                  <c:v>0.80800000000000005</c:v>
                </c:pt>
              </c:numCache>
            </c:numRef>
          </c:val>
          <c:smooth val="0"/>
          <c:extLst>
            <c:ext xmlns:c16="http://schemas.microsoft.com/office/drawing/2014/chart" uri="{C3380CC4-5D6E-409C-BE32-E72D297353CC}">
              <c16:uniqueId val="{00000003-962B-4609-B371-39B0419CEF12}"/>
            </c:ext>
          </c:extLst>
        </c:ser>
        <c:dLbls>
          <c:showLegendKey val="0"/>
          <c:showVal val="0"/>
          <c:showCatName val="0"/>
          <c:showSerName val="0"/>
          <c:showPercent val="0"/>
          <c:showBubbleSize val="0"/>
        </c:dLbls>
        <c:marker val="1"/>
        <c:smooth val="0"/>
        <c:axId val="635110640"/>
        <c:axId val="635117200"/>
      </c:lineChart>
      <c:catAx>
        <c:axId val="6363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6318088"/>
        <c:crosses val="autoZero"/>
        <c:auto val="1"/>
        <c:lblAlgn val="ctr"/>
        <c:lblOffset val="100"/>
        <c:noMultiLvlLbl val="0"/>
      </c:catAx>
      <c:valAx>
        <c:axId val="636318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6317104"/>
        <c:crosses val="autoZero"/>
        <c:crossBetween val="between"/>
      </c:valAx>
      <c:valAx>
        <c:axId val="63511720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5110640"/>
        <c:crosses val="max"/>
        <c:crossBetween val="between"/>
      </c:valAx>
      <c:catAx>
        <c:axId val="635110640"/>
        <c:scaling>
          <c:orientation val="minMax"/>
        </c:scaling>
        <c:delete val="1"/>
        <c:axPos val="b"/>
        <c:numFmt formatCode="General" sourceLinked="1"/>
        <c:majorTickMark val="out"/>
        <c:minorTickMark val="none"/>
        <c:tickLblPos val="nextTo"/>
        <c:crossAx val="63511720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'M7'!$C$2</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'M7'!$B$3:$B$5</c:f>
              <c:strCache>
                <c:ptCount val="3"/>
                <c:pt idx="0">
                  <c:v>Metric 7a.1 - SO</c:v>
                </c:pt>
                <c:pt idx="1">
                  <c:v>Metric 7b.1 - ES, SH, TH, RRH</c:v>
                </c:pt>
                <c:pt idx="2">
                  <c:v>Metric 7b.2 - PSH</c:v>
                </c:pt>
              </c:strCache>
            </c:strRef>
          </c:cat>
          <c:val>
            <c:numRef>
              <c:f>'M7'!$C$3:$C$5</c:f>
              <c:numCache>
                <c:formatCode>0.0%</c:formatCode>
                <c:ptCount val="3"/>
                <c:pt idx="0">
                  <c:v>0</c:v>
                </c:pt>
                <c:pt idx="1">
                  <c:v>0.78100000000000003</c:v>
                </c:pt>
                <c:pt idx="2">
                  <c:v>0.84399999999999997</c:v>
                </c:pt>
              </c:numCache>
            </c:numRef>
          </c:val>
          <c:extLst>
            <c:ext xmlns:c16="http://schemas.microsoft.com/office/drawing/2014/chart" uri="{C3380CC4-5D6E-409C-BE32-E72D297353CC}">
              <c16:uniqueId val="{00000000-2024-49E7-9677-61973AB4E40F}"/>
            </c:ext>
          </c:extLst>
        </c:ser>
        <c:ser>
          <c:idx val="1"/>
          <c:order val="1"/>
          <c:tx>
            <c:strRef>
              <c:f>'M7'!$D$2</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'M7'!$B$3:$B$5</c:f>
              <c:strCache>
                <c:ptCount val="3"/>
                <c:pt idx="0">
                  <c:v>Metric 7a.1 - SO</c:v>
                </c:pt>
                <c:pt idx="1">
                  <c:v>Metric 7b.1 - ES, SH, TH, RRH</c:v>
                </c:pt>
                <c:pt idx="2">
                  <c:v>Metric 7b.2 - PSH</c:v>
                </c:pt>
              </c:strCache>
            </c:strRef>
          </c:cat>
          <c:val>
            <c:numRef>
              <c:f>'M7'!$D$3:$D$5</c:f>
              <c:numCache>
                <c:formatCode>0.0%</c:formatCode>
                <c:ptCount val="3"/>
                <c:pt idx="0">
                  <c:v>0</c:v>
                </c:pt>
                <c:pt idx="1">
                  <c:v>0.65900000000000003</c:v>
                </c:pt>
                <c:pt idx="2">
                  <c:v>0.879</c:v>
                </c:pt>
              </c:numCache>
            </c:numRef>
          </c:val>
          <c:extLst>
            <c:ext xmlns:c16="http://schemas.microsoft.com/office/drawing/2014/chart" uri="{C3380CC4-5D6E-409C-BE32-E72D297353CC}">
              <c16:uniqueId val="{00000001-2024-49E7-9677-61973AB4E40F}"/>
            </c:ext>
          </c:extLst>
        </c:ser>
        <c:ser>
          <c:idx val="2"/>
          <c:order val="2"/>
          <c:tx>
            <c:strRef>
              <c:f>'M7'!$E$2</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'M7'!$B$3:$B$5</c:f>
              <c:strCache>
                <c:ptCount val="3"/>
                <c:pt idx="0">
                  <c:v>Metric 7a.1 - SO</c:v>
                </c:pt>
                <c:pt idx="1">
                  <c:v>Metric 7b.1 - ES, SH, TH, RRH</c:v>
                </c:pt>
                <c:pt idx="2">
                  <c:v>Metric 7b.2 - PSH</c:v>
                </c:pt>
              </c:strCache>
            </c:strRef>
          </c:cat>
          <c:val>
            <c:numRef>
              <c:f>'M7'!$E$3:$E$5</c:f>
              <c:numCache>
                <c:formatCode>0.0%</c:formatCode>
                <c:ptCount val="3"/>
                <c:pt idx="0">
                  <c:v>0</c:v>
                </c:pt>
                <c:pt idx="1">
                  <c:v>0.68300000000000005</c:v>
                </c:pt>
                <c:pt idx="2">
                  <c:v>0.90600000000000003</c:v>
                </c:pt>
              </c:numCache>
            </c:numRef>
          </c:val>
          <c:extLst>
            <c:ext xmlns:c16="http://schemas.microsoft.com/office/drawing/2014/chart" uri="{C3380CC4-5D6E-409C-BE32-E72D297353CC}">
              <c16:uniqueId val="{00000002-2024-49E7-9677-61973AB4E40F}"/>
            </c:ext>
          </c:extLst>
        </c:ser>
        <c:dLbls>
          <c:dLblPos val="outEnd"/>
          <c:showLegendKey val="0"/>
          <c:showVal val="1"/>
          <c:showCatName val="0"/>
          <c:showSerName val="0"/>
          <c:showPercent val="0"/>
          <c:showBubbleSize val="0"/>
        </c:dLbls>
        <c:gapWidth val="219"/>
        <c:axId val="511269912"/>
        <c:axId val="511274832"/>
      </c:barChart>
      <c:catAx>
        <c:axId val="51126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511274832"/>
        <c:crosses val="autoZero"/>
        <c:auto val="1"/>
        <c:lblAlgn val="ctr"/>
        <c:lblOffset val="100"/>
        <c:noMultiLvlLbl val="0"/>
      </c:catAx>
      <c:valAx>
        <c:axId val="511274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26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Joplin.xlsx]M7!PivotTable5</c:name>
    <c:fmtId val="1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'M7'!$C$8</c:f>
              <c:strCache>
                <c:ptCount val="1"/>
                <c:pt idx="0">
                  <c:v>Total</c:v>
                </c:pt>
              </c:strCache>
            </c:strRef>
          </c:tx>
          <c:spPr>
            <a:solidFill>
              <a:schemeClr val="accent1"/>
            </a:solidFill>
            <a:ln>
              <a:noFill/>
            </a:ln>
            <a:effectLst/>
          </c:spPr>
          <c:invertIfNegative val="0"/>
          <c:dLbls>
            <c:delete val="1"/>
          </c:dLbls>
          <c:cat>
            <c:multiLvlStrRef>
              <c:f>'M7'!$B$9:$B$32</c:f>
              <c:multiLvlStrCache>
                <c:ptCount val="19"/>
                <c:lvl>
                  <c:pt idx="0">
                    <c:v>Children's Haven of Southwest Missouri-ESG ES(73)</c:v>
                  </c:pt>
                  <c:pt idx="1">
                    <c:v>Salvation Army Joplin-ZZZ Center of Hope-ESG ES(57)</c:v>
                  </c:pt>
                  <c:pt idx="2">
                    <c:v>The HOUSE Inc.-VA HCHV(55)</c:v>
                  </c:pt>
                  <c:pt idx="3">
                    <c:v>ESC-HUD CoC Transitional Housing Program for Homeless Families(Joplin)(65)</c:v>
                  </c:pt>
                  <c:pt idx="4">
                    <c:v>Salvation Army Joplin-Center of Hope-CoC TH(58)</c:v>
                  </c:pt>
                  <c:pt idx="5">
                    <c:v>The HOUSE Inc.-VA GPD TH(54)</c:v>
                  </c:pt>
                  <c:pt idx="6">
                    <c:v>CCSOMO-HUD CoC Rapid ReHousing (Joplin)(86)</c:v>
                  </c:pt>
                  <c:pt idx="7">
                    <c:v>CCSOMO-SSVF Rapid ReHousing (Joplin)(78)</c:v>
                  </c:pt>
                  <c:pt idx="8">
                    <c:v>ESC-HUD CoC Rapid ReHousing(Joplin)(64)</c:v>
                  </c:pt>
                  <c:pt idx="9">
                    <c:v>ESC-HUD CoC Rapid ReHousing Reallocation from TH(Joplin)(614)</c:v>
                  </c:pt>
                  <c:pt idx="10">
                    <c:v>ESC-MHTF Housing Assistance RRH (Joplin)(66)</c:v>
                  </c:pt>
                  <c:pt idx="11">
                    <c:v>Salvation Army Joplin ESG Rapid ReHousing(56)</c:v>
                  </c:pt>
                  <c:pt idx="12">
                    <c:v>Salvation Army Joplin-HUD CoC Rapid ReHousing(642)</c:v>
                  </c:pt>
                  <c:pt idx="13">
                    <c:v>ZZZ Ozark Center - MHTF Rental Assistance RRH 17 Year Olds(69)</c:v>
                  </c:pt>
                  <c:pt idx="14">
                    <c:v>ZZZ Ozark Center - MHTF Rental Assistance RRH 18 and Over(53)</c:v>
                  </c:pt>
                  <c:pt idx="15">
                    <c:v>DMH-SCN Joplin SPC TRA (ESC)(175)</c:v>
                  </c:pt>
                  <c:pt idx="16">
                    <c:v>ESC-HUD CoC Chronically Homeless (Joplin)(63)</c:v>
                  </c:pt>
                  <c:pt idx="17">
                    <c:v>ESC-HUD CoC RAP PSH (Joplin)(67)</c:v>
                  </c:pt>
                  <c:pt idx="18">
                    <c:v>ESC-HUD CoC Shelter Plus Care PSH (Joplin)(68)</c:v>
                  </c:pt>
                </c:lvl>
                <c:lvl>
                  <c:pt idx="0">
                    <c:v>ES</c:v>
                  </c:pt>
                  <c:pt idx="3">
                    <c:v>TH</c:v>
                  </c:pt>
                  <c:pt idx="6">
                    <c:v>RRH</c:v>
                  </c:pt>
                  <c:pt idx="15">
                    <c:v>PSH</c:v>
                  </c:pt>
                </c:lvl>
              </c:multiLvlStrCache>
            </c:multiLvlStrRef>
          </c:cat>
          <c:val>
            <c:numRef>
              <c:f>'M7'!$C$9:$C$32</c:f>
              <c:numCache>
                <c:formatCode>0%</c:formatCode>
                <c:ptCount val="19"/>
                <c:pt idx="0">
                  <c:v>0.53448275862068961</c:v>
                </c:pt>
                <c:pt idx="1">
                  <c:v>0</c:v>
                </c:pt>
                <c:pt idx="2">
                  <c:v>0.45454545454545453</c:v>
                </c:pt>
                <c:pt idx="3">
                  <c:v>0.87755102040816324</c:v>
                </c:pt>
                <c:pt idx="4">
                  <c:v>1</c:v>
                </c:pt>
                <c:pt idx="5">
                  <c:v>0.72277227722772275</c:v>
                </c:pt>
                <c:pt idx="6">
                  <c:v>1</c:v>
                </c:pt>
                <c:pt idx="7">
                  <c:v>0.8928571428571429</c:v>
                </c:pt>
                <c:pt idx="8">
                  <c:v>0.625</c:v>
                </c:pt>
                <c:pt idx="9">
                  <c:v>0.95652173913043481</c:v>
                </c:pt>
                <c:pt idx="10">
                  <c:v>0.9464285714285714</c:v>
                </c:pt>
                <c:pt idx="11">
                  <c:v>0.68</c:v>
                </c:pt>
                <c:pt idx="12">
                  <c:v>1</c:v>
                </c:pt>
                <c:pt idx="13">
                  <c:v>0.5</c:v>
                </c:pt>
                <c:pt idx="14">
                  <c:v>0.83333333333333337</c:v>
                </c:pt>
                <c:pt idx="15">
                  <c:v>0.83823529411764708</c:v>
                </c:pt>
                <c:pt idx="16">
                  <c:v>1</c:v>
                </c:pt>
                <c:pt idx="17">
                  <c:v>0.91666666666666663</c:v>
                </c:pt>
                <c:pt idx="18">
                  <c:v>1</c:v>
                </c:pt>
              </c:numCache>
            </c:numRef>
          </c:val>
          <c:extLst>
            <c:ext xmlns:c16="http://schemas.microsoft.com/office/drawing/2014/chart" uri="{C3380CC4-5D6E-409C-BE32-E72D297353CC}">
              <c16:uniqueId val="{00000000-B9B7-4E34-93A1-6442C7E04138}"/>
            </c:ext>
          </c:extLst>
        </c:ser>
        <c:dLbls>
          <c:dLblPos val="outEnd"/>
          <c:showLegendKey val="0"/>
          <c:showVal val="1"/>
          <c:showCatName val="0"/>
          <c:showSerName val="0"/>
          <c:showPercent val="0"/>
          <c:showBubbleSize val="0"/>
        </c:dLbls>
        <c:gapWidth val="219"/>
        <c:overlap val="-27"/>
        <c:axId val="878940512"/>
        <c:axId val="878948384"/>
      </c:barChart>
      <c:catAx>
        <c:axId val="8789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8948384"/>
        <c:crosses val="autoZero"/>
        <c:auto val="1"/>
        <c:lblAlgn val="ctr"/>
        <c:lblOffset val="100"/>
        <c:noMultiLvlLbl val="0"/>
      </c:catAx>
      <c:valAx>
        <c:axId val="8789483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894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Joplin.xlsx]M7!PivotTable2</c:name>
    <c:fmtId val="8"/>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'M7'!$C$90</c:f>
              <c:strCache>
                <c:ptCount val="1"/>
                <c:pt idx="0">
                  <c:v>Permanent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'M7'!$B$91:$B$95</c:f>
              <c:strCache>
                <c:ptCount val="4"/>
                <c:pt idx="0">
                  <c:v>ES</c:v>
                </c:pt>
                <c:pt idx="1">
                  <c:v>TH</c:v>
                </c:pt>
                <c:pt idx="2">
                  <c:v>RRH</c:v>
                </c:pt>
                <c:pt idx="3">
                  <c:v>PSH</c:v>
                </c:pt>
              </c:strCache>
            </c:strRef>
          </c:cat>
          <c:val>
            <c:numRef>
              <c:f>'M7'!$C$91:$C$95</c:f>
              <c:numCache>
                <c:formatCode>0%</c:formatCode>
                <c:ptCount val="4"/>
                <c:pt idx="0">
                  <c:v>0.40206185567010311</c:v>
                </c:pt>
                <c:pt idx="1">
                  <c:v>0.74045801526717558</c:v>
                </c:pt>
                <c:pt idx="2">
                  <c:v>0.79120879120879117</c:v>
                </c:pt>
                <c:pt idx="3">
                  <c:v>0.6</c:v>
                </c:pt>
              </c:numCache>
            </c:numRef>
          </c:val>
          <c:extLst>
            <c:ext xmlns:c16="http://schemas.microsoft.com/office/drawing/2014/chart" uri="{C3380CC4-5D6E-409C-BE32-E72D297353CC}">
              <c16:uniqueId val="{00000000-7585-48A7-B17D-CA95D0D1B21C}"/>
            </c:ext>
          </c:extLst>
        </c:ser>
        <c:ser>
          <c:idx val="1"/>
          <c:order val="1"/>
          <c:tx>
            <c:strRef>
              <c:f>'M7'!$D$90</c:f>
              <c:strCache>
                <c:ptCount val="1"/>
                <c:pt idx="0">
                  <c:v>Temporary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'M7'!$B$91:$B$95</c:f>
              <c:strCache>
                <c:ptCount val="4"/>
                <c:pt idx="0">
                  <c:v>ES</c:v>
                </c:pt>
                <c:pt idx="1">
                  <c:v>TH</c:v>
                </c:pt>
                <c:pt idx="2">
                  <c:v>RRH</c:v>
                </c:pt>
                <c:pt idx="3">
                  <c:v>PSH</c:v>
                </c:pt>
              </c:strCache>
            </c:strRef>
          </c:cat>
          <c:val>
            <c:numRef>
              <c:f>'M7'!$D$91:$D$95</c:f>
              <c:numCache>
                <c:formatCode>0%</c:formatCode>
                <c:ptCount val="4"/>
                <c:pt idx="0">
                  <c:v>0.58762886597938147</c:v>
                </c:pt>
                <c:pt idx="1">
                  <c:v>0.24427480916030533</c:v>
                </c:pt>
                <c:pt idx="2">
                  <c:v>0.15384615384615385</c:v>
                </c:pt>
                <c:pt idx="3">
                  <c:v>0.4</c:v>
                </c:pt>
              </c:numCache>
            </c:numRef>
          </c:val>
          <c:extLst>
            <c:ext xmlns:c16="http://schemas.microsoft.com/office/drawing/2014/chart" uri="{C3380CC4-5D6E-409C-BE32-E72D297353CC}">
              <c16:uniqueId val="{00000001-7585-48A7-B17D-CA95D0D1B21C}"/>
            </c:ext>
          </c:extLst>
        </c:ser>
        <c:ser>
          <c:idx val="2"/>
          <c:order val="2"/>
          <c:tx>
            <c:strRef>
              <c:f>'M7'!$E$90</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'M7'!$B$91:$B$95</c:f>
              <c:strCache>
                <c:ptCount val="4"/>
                <c:pt idx="0">
                  <c:v>ES</c:v>
                </c:pt>
                <c:pt idx="1">
                  <c:v>TH</c:v>
                </c:pt>
                <c:pt idx="2">
                  <c:v>RRH</c:v>
                </c:pt>
                <c:pt idx="3">
                  <c:v>PSH</c:v>
                </c:pt>
              </c:strCache>
            </c:strRef>
          </c:cat>
          <c:val>
            <c:numRef>
              <c:f>'M7'!$E$91:$E$95</c:f>
              <c:numCache>
                <c:formatCode>0%</c:formatCode>
                <c:ptCount val="4"/>
                <c:pt idx="0">
                  <c:v>1.0309278350515464E-2</c:v>
                </c:pt>
                <c:pt idx="1">
                  <c:v>1.5267175572519083E-2</c:v>
                </c:pt>
                <c:pt idx="2">
                  <c:v>5.4945054945054944E-2</c:v>
                </c:pt>
              </c:numCache>
            </c:numRef>
          </c:val>
          <c:extLst>
            <c:ext xmlns:c16="http://schemas.microsoft.com/office/drawing/2014/chart" uri="{C3380CC4-5D6E-409C-BE32-E72D297353CC}">
              <c16:uniqueId val="{00000002-7585-48A7-B17D-CA95D0D1B21C}"/>
            </c:ext>
          </c:extLst>
        </c:ser>
        <c:dLbls>
          <c:dLblPos val="outEnd"/>
          <c:showLegendKey val="0"/>
          <c:showVal val="1"/>
          <c:showCatName val="0"/>
          <c:showSerName val="0"/>
          <c:showPercent val="0"/>
          <c:showBubbleSize val="0"/>
        </c:dLbls>
        <c:gapWidth val="219"/>
        <c:overlap val="-27"/>
        <c:axId val="569872632"/>
        <c:axId val="569864432"/>
      </c:barChart>
      <c:catAx>
        <c:axId val="56987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9864432"/>
        <c:crosses val="autoZero"/>
        <c:auto val="1"/>
        <c:lblAlgn val="ctr"/>
        <c:lblOffset val="100"/>
        <c:noMultiLvlLbl val="0"/>
      </c:catAx>
      <c:valAx>
        <c:axId val="569864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87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Persons in ES, SH &amp; 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'M1'!$A$9</c:f>
              <c:strCache>
                <c:ptCount val="1"/>
                <c:pt idx="0">
                  <c:v>Average Length of Time Homeless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'M1'!$B$7:$D$7</c:f>
              <c:strCache>
                <c:ptCount val="3"/>
                <c:pt idx="0">
                  <c:v>FFY15</c:v>
                </c:pt>
                <c:pt idx="1">
                  <c:v>FFY16</c:v>
                </c:pt>
                <c:pt idx="2">
                  <c:v>FFY17</c:v>
                </c:pt>
              </c:strCache>
            </c:strRef>
          </c:cat>
          <c:val>
            <c:numRef>
              <c:f>'M1'!$B$9:$D$9</c:f>
              <c:numCache>
                <c:formatCode>General</c:formatCode>
                <c:ptCount val="3"/>
                <c:pt idx="0">
                  <c:v>251</c:v>
                </c:pt>
                <c:pt idx="1">
                  <c:v>148</c:v>
                </c:pt>
                <c:pt idx="2">
                  <c:v>184</c:v>
                </c:pt>
              </c:numCache>
            </c:numRef>
          </c:val>
          <c:smooth val="0"/>
          <c:extLst>
            <c:ext xmlns:c16="http://schemas.microsoft.com/office/drawing/2014/chart" uri="{C3380CC4-5D6E-409C-BE32-E72D297353CC}">
              <c16:uniqueId val="{00000000-4C81-449A-83CE-B4580CCC873E}"/>
            </c:ext>
          </c:extLst>
        </c:ser>
        <c:ser>
          <c:idx val="2"/>
          <c:order val="2"/>
          <c:tx>
            <c:strRef>
              <c:f>'M1'!$A$10</c:f>
              <c:strCache>
                <c:ptCount val="1"/>
                <c:pt idx="0">
                  <c:v>Median Length of Time Homeless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'M1'!$B$7:$D$7</c:f>
              <c:strCache>
                <c:ptCount val="3"/>
                <c:pt idx="0">
                  <c:v>FFY15</c:v>
                </c:pt>
                <c:pt idx="1">
                  <c:v>FFY16</c:v>
                </c:pt>
                <c:pt idx="2">
                  <c:v>FFY17</c:v>
                </c:pt>
              </c:strCache>
            </c:strRef>
          </c:cat>
          <c:val>
            <c:numRef>
              <c:f>'M1'!$B$10:$D$10</c:f>
              <c:numCache>
                <c:formatCode>General</c:formatCode>
                <c:ptCount val="3"/>
                <c:pt idx="0">
                  <c:v>137</c:v>
                </c:pt>
                <c:pt idx="1">
                  <c:v>76</c:v>
                </c:pt>
                <c:pt idx="2">
                  <c:v>109</c:v>
                </c:pt>
              </c:numCache>
            </c:numRef>
          </c:val>
          <c:smooth val="0"/>
          <c:extLst>
            <c:ext xmlns:c16="http://schemas.microsoft.com/office/drawing/2014/chart" uri="{C3380CC4-5D6E-409C-BE32-E72D297353CC}">
              <c16:uniqueId val="{00000001-4C81-449A-83CE-B4580CCC873E}"/>
            </c:ext>
          </c:extLst>
        </c:ser>
        <c:dLbls>
          <c:dLblPos val="t"/>
          <c:showLegendKey val="0"/>
          <c:showVal val="1"/>
          <c:showCatName val="0"/>
          <c:showSerName val="0"/>
          <c:showPercent val="0"/>
          <c:showBubbleSize val="0"/>
        </c:dLbls>
        <c:marker val="1"/>
        <c:smooth val="0"/>
        <c:axId val="518372520"/>
        <c:axId val="518370552"/>
      </c:lineChart>
      <c:lineChart>
        <c:grouping val="standard"/>
        <c:varyColors val="0"/>
        <c:ser>
          <c:idx val="0"/>
          <c:order val="0"/>
          <c:tx>
            <c:strRef>
              <c:f>'M1'!$A$8</c:f>
              <c:strCache>
                <c:ptCount val="1"/>
                <c:pt idx="0">
                  <c:v>Universe (Persons)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'M1'!$B$7:$D$7</c:f>
              <c:strCache>
                <c:ptCount val="3"/>
                <c:pt idx="0">
                  <c:v>FFY15</c:v>
                </c:pt>
                <c:pt idx="1">
                  <c:v>FFY16</c:v>
                </c:pt>
                <c:pt idx="2">
                  <c:v>FFY17</c:v>
                </c:pt>
              </c:strCache>
            </c:strRef>
          </c:cat>
          <c:val>
            <c:numRef>
              <c:f>'M1'!$B$8:$D$8</c:f>
              <c:numCache>
                <c:formatCode>General</c:formatCode>
                <c:ptCount val="3"/>
                <c:pt idx="0">
                  <c:v>312</c:v>
                </c:pt>
                <c:pt idx="1">
                  <c:v>325</c:v>
                </c:pt>
                <c:pt idx="2">
                  <c:v>231</c:v>
                </c:pt>
              </c:numCache>
            </c:numRef>
          </c:val>
          <c:smooth val="0"/>
          <c:extLst>
            <c:ext xmlns:c16="http://schemas.microsoft.com/office/drawing/2014/chart" uri="{C3380CC4-5D6E-409C-BE32-E72D297353CC}">
              <c16:uniqueId val="{00000002-4C81-449A-83CE-B4580CCC873E}"/>
            </c:ext>
          </c:extLst>
        </c:ser>
        <c:dLbls>
          <c:dLblPos val="t"/>
          <c:showLegendKey val="0"/>
          <c:showVal val="1"/>
          <c:showCatName val="0"/>
          <c:showSerName val="0"/>
          <c:showPercent val="0"/>
          <c:showBubbleSize val="0"/>
        </c:dLbls>
        <c:marker val="1"/>
        <c:smooth val="0"/>
        <c:axId val="519461680"/>
        <c:axId val="519462992"/>
      </c:lineChart>
      <c:catAx>
        <c:axId val="51837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8370552"/>
        <c:crosses val="autoZero"/>
        <c:auto val="1"/>
        <c:lblAlgn val="ctr"/>
        <c:lblOffset val="100"/>
        <c:noMultiLvlLbl val="0"/>
      </c:catAx>
      <c:valAx>
        <c:axId val="518370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Days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8372520"/>
        <c:crosses val="autoZero"/>
        <c:crossBetween val="between"/>
      </c:valAx>
      <c:valAx>
        <c:axId val="519462992"/>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Persons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461680"/>
        <c:crosses val="max"/>
        <c:crossBetween val="between"/>
      </c:valAx>
      <c:catAx>
        <c:axId val="519461680"/>
        <c:scaling>
          <c:orientation val="minMax"/>
        </c:scaling>
        <c:delete val="1"/>
        <c:axPos val="b"/>
        <c:numFmt formatCode="General" sourceLinked="1"/>
        <c:majorTickMark val="out"/>
        <c:minorTickMark val="none"/>
        <c:tickLblPos val="nextTo"/>
        <c:crossAx val="5194629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Joplin.xlsx]M1!PivotTable1</c:name>
    <c:fmtId val="39"/>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circle"/>
          <c:size val="5"/>
          <c:spPr>
            <a:solidFill>
              <a:schemeClr val="accent2"/>
            </a:solidFill>
            <a:ln w="9525">
              <a:solidFill>
                <a:schemeClr val="accent2"/>
              </a:solidFill>
            </a:ln>
            <a:effectLst/>
          </c:spPr>
        </c:marke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noFill/>
            <a:round/>
          </a:ln>
          <a:effectLst/>
        </c:spPr>
        <c:marker>
          <c:symbol val="circle"/>
          <c:size val="5"/>
          <c:spPr>
            <a:solidFill>
              <a:schemeClr val="accent2"/>
            </a:solidFill>
            <a:ln w="9525">
              <a:solidFill>
                <a:schemeClr val="accent2"/>
              </a:solidFill>
            </a:ln>
            <a:effectLst/>
          </c:spPr>
        </c:marker>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circle"/>
          <c:size val="5"/>
          <c:spPr>
            <a:solidFill>
              <a:schemeClr val="accent2"/>
            </a:solidFill>
            <a:ln w="9525">
              <a:solidFill>
                <a:schemeClr val="accent2"/>
              </a:solidFill>
            </a:ln>
            <a:effectLst/>
          </c:spPr>
        </c:marker>
      </c:pivotFmt>
    </c:pivotFmts>
    <c:plotArea>
      <c:layout/>
      <c:barChart>
        <c:barDir val="col"/>
        <c:grouping val="clustered"/>
        <c:varyColors val="0"/>
        <c:ser>
          <c:idx val="0"/>
          <c:order val="0"/>
          <c:tx>
            <c:strRef>
              <c:f>'M1'!$B$14</c:f>
              <c:strCache>
                <c:ptCount val="1"/>
                <c:pt idx="0">
                  <c:v>Sum of Average LOT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'M1'!$A$15:$A$23</c:f>
              <c:multiLvlStrCache>
                <c:ptCount val="6"/>
                <c:lvl>
                  <c:pt idx="0">
                    <c:v>Children's Haven of Southwest Missouri-ESG ES(73)</c:v>
                  </c:pt>
                  <c:pt idx="1">
                    <c:v>Salvation Army Joplin-ZZZ Center of Hope-ESG ES(57)</c:v>
                  </c:pt>
                  <c:pt idx="2">
                    <c:v>The HOUSE Inc.-VA HCHV(55)</c:v>
                  </c:pt>
                  <c:pt idx="3">
                    <c:v>ESC-HUD CoC Transitional Housing Program for Homeless Families(Joplin)(65)</c:v>
                  </c:pt>
                  <c:pt idx="4">
                    <c:v>Salvation Army Joplin-Center of Hope-CoC TH(58)</c:v>
                  </c:pt>
                  <c:pt idx="5">
                    <c:v>The HOUSE Inc.-VA GPD TH(54)</c:v>
                  </c:pt>
                </c:lvl>
                <c:lvl>
                  <c:pt idx="0">
                    <c:v>ES</c:v>
                  </c:pt>
                  <c:pt idx="3">
                    <c:v>TH</c:v>
                  </c:pt>
                </c:lvl>
              </c:multiLvlStrCache>
            </c:multiLvlStrRef>
          </c:cat>
          <c:val>
            <c:numRef>
              <c:f>'M1'!$B$15:$B$23</c:f>
              <c:numCache>
                <c:formatCode>0</c:formatCode>
                <c:ptCount val="6"/>
                <c:pt idx="0">
                  <c:v>25.508196721311474</c:v>
                </c:pt>
                <c:pt idx="1">
                  <c:v>396</c:v>
                </c:pt>
                <c:pt idx="2">
                  <c:v>135.38095238095238</c:v>
                </c:pt>
                <c:pt idx="3">
                  <c:v>397.38775510204084</c:v>
                </c:pt>
                <c:pt idx="4">
                  <c:v>128.46666666666667</c:v>
                </c:pt>
                <c:pt idx="5">
                  <c:v>149.46875</c:v>
                </c:pt>
              </c:numCache>
            </c:numRef>
          </c:val>
          <c:extLst>
            <c:ext xmlns:c16="http://schemas.microsoft.com/office/drawing/2014/chart" uri="{C3380CC4-5D6E-409C-BE32-E72D297353CC}">
              <c16:uniqueId val="{00000000-914F-4550-BE36-0A9D9C44DB82}"/>
            </c:ext>
          </c:extLst>
        </c:ser>
        <c:dLbls>
          <c:showLegendKey val="0"/>
          <c:showVal val="0"/>
          <c:showCatName val="0"/>
          <c:showSerName val="0"/>
          <c:showPercent val="0"/>
          <c:showBubbleSize val="0"/>
        </c:dLbls>
        <c:gapWidth val="75"/>
        <c:overlap val="-25"/>
        <c:axId val="614275856"/>
        <c:axId val="614273560"/>
      </c:barChart>
      <c:lineChart>
        <c:grouping val="standard"/>
        <c:varyColors val="0"/>
        <c:ser>
          <c:idx val="1"/>
          <c:order val="1"/>
          <c:tx>
            <c:strRef>
              <c:f>'M1'!$C$14</c:f>
              <c:strCache>
                <c:ptCount val="1"/>
                <c:pt idx="0">
                  <c:v>Persons Served</c:v>
                </c:pt>
              </c:strCache>
            </c:strRef>
          </c:tx>
          <c:spPr>
            <a:ln w="28575" cap="rnd">
              <a:noFill/>
              <a:round/>
            </a:ln>
            <a:effectLst/>
          </c:spPr>
          <c:marker>
            <c:symbol val="circle"/>
            <c:size val="5"/>
            <c:spPr>
              <a:solidFill>
                <a:schemeClr val="accent2"/>
              </a:solidFill>
              <a:ln w="9525">
                <a:solidFill>
                  <a:schemeClr val="accent2"/>
                </a:solidFill>
              </a:ln>
              <a:effectLst/>
            </c:spPr>
          </c:marker>
          <c:cat>
            <c:multiLvlStrRef>
              <c:f>'M1'!$A$15:$A$23</c:f>
              <c:multiLvlStrCache>
                <c:ptCount val="6"/>
                <c:lvl>
                  <c:pt idx="0">
                    <c:v>Children's Haven of Southwest Missouri-ESG ES(73)</c:v>
                  </c:pt>
                  <c:pt idx="1">
                    <c:v>Salvation Army Joplin-ZZZ Center of Hope-ESG ES(57)</c:v>
                  </c:pt>
                  <c:pt idx="2">
                    <c:v>The HOUSE Inc.-VA HCHV(55)</c:v>
                  </c:pt>
                  <c:pt idx="3">
                    <c:v>ESC-HUD CoC Transitional Housing Program for Homeless Families(Joplin)(65)</c:v>
                  </c:pt>
                  <c:pt idx="4">
                    <c:v>Salvation Army Joplin-Center of Hope-CoC TH(58)</c:v>
                  </c:pt>
                  <c:pt idx="5">
                    <c:v>The HOUSE Inc.-VA GPD TH(54)</c:v>
                  </c:pt>
                </c:lvl>
                <c:lvl>
                  <c:pt idx="0">
                    <c:v>ES</c:v>
                  </c:pt>
                  <c:pt idx="3">
                    <c:v>TH</c:v>
                  </c:pt>
                </c:lvl>
              </c:multiLvlStrCache>
            </c:multiLvlStrRef>
          </c:cat>
          <c:val>
            <c:numRef>
              <c:f>'M1'!$C$15:$C$23</c:f>
              <c:numCache>
                <c:formatCode>0</c:formatCode>
                <c:ptCount val="6"/>
                <c:pt idx="0">
                  <c:v>61</c:v>
                </c:pt>
                <c:pt idx="1">
                  <c:v>4</c:v>
                </c:pt>
                <c:pt idx="2">
                  <c:v>42</c:v>
                </c:pt>
                <c:pt idx="3">
                  <c:v>49</c:v>
                </c:pt>
                <c:pt idx="4">
                  <c:v>15</c:v>
                </c:pt>
                <c:pt idx="5">
                  <c:v>96</c:v>
                </c:pt>
              </c:numCache>
            </c:numRef>
          </c:val>
          <c:smooth val="0"/>
          <c:extLst>
            <c:ext xmlns:c16="http://schemas.microsoft.com/office/drawing/2014/chart" uri="{C3380CC4-5D6E-409C-BE32-E72D297353CC}">
              <c16:uniqueId val="{00000001-914F-4550-BE36-0A9D9C44DB82}"/>
            </c:ext>
          </c:extLst>
        </c:ser>
        <c:dLbls>
          <c:showLegendKey val="0"/>
          <c:showVal val="0"/>
          <c:showCatName val="0"/>
          <c:showSerName val="0"/>
          <c:showPercent val="0"/>
          <c:showBubbleSize val="0"/>
        </c:dLbls>
        <c:marker val="1"/>
        <c:smooth val="0"/>
        <c:axId val="357436280"/>
        <c:axId val="357431688"/>
      </c:lineChart>
      <c:catAx>
        <c:axId val="61427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4273560"/>
        <c:crosses val="autoZero"/>
        <c:auto val="1"/>
        <c:lblAlgn val="ctr"/>
        <c:lblOffset val="100"/>
        <c:noMultiLvlLbl val="0"/>
      </c:catAx>
      <c:valAx>
        <c:axId val="614273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a:t>
                </a:r>
                <a:r>
                  <a:rPr lang="en-US" baseline="0"/>
                  <a:t> Length of Stay (Days)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4275856"/>
        <c:crosses val="autoZero"/>
        <c:crossBetween val="between"/>
      </c:valAx>
      <c:valAx>
        <c:axId val="3574316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Persons Served (Orange</a:t>
                </a:r>
                <a:r>
                  <a:rPr lang="en-US" baseline="0"/>
                  <a:t> Dots)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436280"/>
        <c:crosses val="max"/>
        <c:crossBetween val="between"/>
      </c:valAx>
      <c:catAx>
        <c:axId val="357436280"/>
        <c:scaling>
          <c:orientation val="minMax"/>
        </c:scaling>
        <c:delete val="1"/>
        <c:axPos val="b"/>
        <c:numFmt formatCode="General" sourceLinked="1"/>
        <c:majorTickMark val="out"/>
        <c:minorTickMark val="none"/>
        <c:tickLblPos val="nextTo"/>
        <c:crossAx val="3574316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Number Returns in 2 Years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'M2'!$B$3</c:f>
              <c:strCache>
                <c:ptCount val="1"/>
                <c:pt idx="0">
                  <c:v>All PH</c:v>
                </c:pt>
              </c:strCache>
            </c:strRef>
          </c:tx>
          <c:spPr>
            <a:solidFill>
              <a:schemeClr val="accent1"/>
            </a:solidFill>
            <a:ln>
              <a:noFill/>
            </a:ln>
            <a:effectLst/>
          </c:spPr>
          <c:cat>
            <c:strRef>
              <c:f>'M2'!$C$2:$E$2</c:f>
              <c:strCache>
                <c:ptCount val="3"/>
                <c:pt idx="0">
                  <c:v>FFY2015</c:v>
                </c:pt>
                <c:pt idx="1">
                  <c:v>FFY2016</c:v>
                </c:pt>
                <c:pt idx="2">
                  <c:v>FFY2017</c:v>
                </c:pt>
              </c:strCache>
            </c:strRef>
          </c:cat>
          <c:val>
            <c:numRef>
              <c:f>'M2'!$C$3:$E$3</c:f>
              <c:numCache>
                <c:formatCode>General</c:formatCode>
                <c:ptCount val="3"/>
                <c:pt idx="0">
                  <c:v>2</c:v>
                </c:pt>
                <c:pt idx="1">
                  <c:v>1</c:v>
                </c:pt>
                <c:pt idx="2">
                  <c:v>21</c:v>
                </c:pt>
              </c:numCache>
            </c:numRef>
          </c:val>
          <c:extLst>
            <c:ext xmlns:c16="http://schemas.microsoft.com/office/drawing/2014/chart" uri="{C3380CC4-5D6E-409C-BE32-E72D297353CC}">
              <c16:uniqueId val="{00000000-6D29-458E-8612-1B18E8D1A614}"/>
            </c:ext>
          </c:extLst>
        </c:ser>
        <c:ser>
          <c:idx val="1"/>
          <c:order val="1"/>
          <c:tx>
            <c:strRef>
              <c:f>'M2'!$B$4</c:f>
              <c:strCache>
                <c:ptCount val="1"/>
                <c:pt idx="0">
                  <c:v>TH</c:v>
                </c:pt>
              </c:strCache>
            </c:strRef>
          </c:tx>
          <c:spPr>
            <a:solidFill>
              <a:schemeClr val="accent2"/>
            </a:solidFill>
            <a:ln>
              <a:noFill/>
            </a:ln>
            <a:effectLst/>
          </c:spPr>
          <c:cat>
            <c:strRef>
              <c:f>'M2'!$C$2:$E$2</c:f>
              <c:strCache>
                <c:ptCount val="3"/>
                <c:pt idx="0">
                  <c:v>FFY2015</c:v>
                </c:pt>
                <c:pt idx="1">
                  <c:v>FFY2016</c:v>
                </c:pt>
                <c:pt idx="2">
                  <c:v>FFY2017</c:v>
                </c:pt>
              </c:strCache>
            </c:strRef>
          </c:cat>
          <c:val>
            <c:numRef>
              <c:f>'M2'!$C$4:$E$4</c:f>
              <c:numCache>
                <c:formatCode>General</c:formatCode>
                <c:ptCount val="3"/>
                <c:pt idx="0">
                  <c:v>2</c:v>
                </c:pt>
                <c:pt idx="1">
                  <c:v>2</c:v>
                </c:pt>
                <c:pt idx="2">
                  <c:v>20</c:v>
                </c:pt>
              </c:numCache>
            </c:numRef>
          </c:val>
          <c:extLst>
            <c:ext xmlns:c16="http://schemas.microsoft.com/office/drawing/2014/chart" uri="{C3380CC4-5D6E-409C-BE32-E72D297353CC}">
              <c16:uniqueId val="{00000001-6D29-458E-8612-1B18E8D1A614}"/>
            </c:ext>
          </c:extLst>
        </c:ser>
        <c:ser>
          <c:idx val="2"/>
          <c:order val="2"/>
          <c:tx>
            <c:strRef>
              <c:f>'M2'!$B$5</c:f>
              <c:strCache>
                <c:ptCount val="1"/>
                <c:pt idx="0">
                  <c:v>ES</c:v>
                </c:pt>
              </c:strCache>
            </c:strRef>
          </c:tx>
          <c:spPr>
            <a:solidFill>
              <a:schemeClr val="accent3"/>
            </a:solidFill>
            <a:ln>
              <a:noFill/>
            </a:ln>
            <a:effectLst/>
          </c:spPr>
          <c:cat>
            <c:strRef>
              <c:f>'M2'!$C$2:$E$2</c:f>
              <c:strCache>
                <c:ptCount val="3"/>
                <c:pt idx="0">
                  <c:v>FFY2015</c:v>
                </c:pt>
                <c:pt idx="1">
                  <c:v>FFY2016</c:v>
                </c:pt>
                <c:pt idx="2">
                  <c:v>FFY2017</c:v>
                </c:pt>
              </c:strCache>
            </c:strRef>
          </c:cat>
          <c:val>
            <c:numRef>
              <c:f>'M2'!$C$5:$E$5</c:f>
              <c:numCache>
                <c:formatCode>General</c:formatCode>
                <c:ptCount val="3"/>
                <c:pt idx="0">
                  <c:v>3</c:v>
                </c:pt>
                <c:pt idx="1">
                  <c:v>1</c:v>
                </c:pt>
                <c:pt idx="2">
                  <c:v>11</c:v>
                </c:pt>
              </c:numCache>
            </c:numRef>
          </c:val>
          <c:extLst>
            <c:ext xmlns:c16="http://schemas.microsoft.com/office/drawing/2014/chart" uri="{C3380CC4-5D6E-409C-BE32-E72D297353CC}">
              <c16:uniqueId val="{00000002-6D29-458E-8612-1B18E8D1A614}"/>
            </c:ext>
          </c:extLst>
        </c:ser>
        <c:dLbls>
          <c:showLegendKey val="0"/>
          <c:showVal val="0"/>
          <c:showCatName val="0"/>
          <c:showSerName val="0"/>
          <c:showPercent val="0"/>
          <c:showBubbleSize val="0"/>
        </c:dLbls>
        <c:axId val="614276184"/>
        <c:axId val="614276512"/>
        <c:extLst>
          <c:ext xmlns:c15="http://schemas.microsoft.com/office/drawing/2012/chart" uri="{02D57815-91ED-43cb-92C2-25804820EDAC}">
            <c15:filteredAreaSeries>
              <c15:ser>
                <c:idx val="3"/>
                <c:order val="3"/>
                <c:tx>
                  <c:strRef>
                    <c:extLst>
                      <c:ext uri="{02D57815-91ED-43cb-92C2-25804820EDAC}">
                        <c15:formulaRef>
                          <c15:sqref>'M2'!#REF!</c15:sqref>
                        </c15:formulaRef>
                      </c:ext>
                    </c:extLst>
                    <c:strCache>
                      <c:ptCount val="1"/>
                      <c:pt idx="0">
                        <c:v>#REF!</c:v>
                      </c:pt>
                    </c:strCache>
                  </c:strRef>
                </c:tx>
                <c:spPr>
                  <a:solidFill>
                    <a:schemeClr val="accent4"/>
                  </a:solidFill>
                  <a:ln w="25400">
                    <a:noFill/>
                  </a:ln>
                  <a:effectLst/>
                </c:spPr>
                <c:cat>
                  <c:strRef>
                    <c:extLst>
                      <c:ext uri="{02D57815-91ED-43cb-92C2-25804820EDAC}">
                        <c15:formulaRef>
                          <c15:sqref>'M2'!$C$2:$E$2</c15:sqref>
                        </c15:formulaRef>
                      </c:ext>
                    </c:extLst>
                    <c:strCache>
                      <c:ptCount val="3"/>
                      <c:pt idx="0">
                        <c:v>FFY2015</c:v>
                      </c:pt>
                      <c:pt idx="1">
                        <c:v>FFY2016</c:v>
                      </c:pt>
                      <c:pt idx="2">
                        <c:v>FFY2017</c:v>
                      </c:pt>
                    </c:strCache>
                  </c:strRef>
                </c:cat>
                <c:val>
                  <c:numRef>
                    <c:extLst>
                      <c:ext uri="{02D57815-91ED-43cb-92C2-25804820EDAC}">
                        <c15:formulaRef>
                          <c15:sqref>'M2'!#REF!</c15:sqref>
                        </c15:formulaRef>
                      </c:ext>
                    </c:extLst>
                    <c:numCache>
                      <c:formatCode>General</c:formatCode>
                      <c:ptCount val="1"/>
                      <c:pt idx="0">
                        <c:v>1</c:v>
                      </c:pt>
                    </c:numCache>
                  </c:numRef>
                </c:val>
                <c:extLst>
                  <c:ext xmlns:c16="http://schemas.microsoft.com/office/drawing/2014/chart" uri="{C3380CC4-5D6E-409C-BE32-E72D297353CC}">
                    <c16:uniqueId val="{00000004-6D29-458E-8612-1B18E8D1A614}"/>
                  </c:ext>
                </c:extLst>
              </c15:ser>
            </c15:filteredAreaSeries>
          </c:ext>
        </c:extLst>
      </c:areaChart>
      <c:lineChart>
        <c:grouping val="standard"/>
        <c:varyColors val="0"/>
        <c:ser>
          <c:idx val="4"/>
          <c:order val="4"/>
          <c:tx>
            <c:strRef>
              <c:f>'M2'!$B$6</c:f>
              <c:strCache>
                <c:ptCount val="1"/>
                <c:pt idx="0">
                  <c:v>Total</c:v>
                </c:pt>
              </c:strCache>
            </c:strRef>
          </c:tx>
          <c:spPr>
            <a:ln w="28575" cap="rnd">
              <a:noFill/>
              <a:round/>
            </a:ln>
            <a:effectLst/>
          </c:spPr>
          <c:marker>
            <c:symbol val="none"/>
          </c:marker>
          <c:cat>
            <c:strRef>
              <c:f>'M2'!$C$2:$E$2</c:f>
              <c:strCache>
                <c:ptCount val="3"/>
                <c:pt idx="0">
                  <c:v>FFY2015</c:v>
                </c:pt>
                <c:pt idx="1">
                  <c:v>FFY2016</c:v>
                </c:pt>
                <c:pt idx="2">
                  <c:v>FFY2017</c:v>
                </c:pt>
              </c:strCache>
            </c:strRef>
          </c:cat>
          <c:val>
            <c:numRef>
              <c:f>'M2'!$C$6:$E$6</c:f>
              <c:numCache>
                <c:formatCode>General</c:formatCode>
                <c:ptCount val="3"/>
                <c:pt idx="0">
                  <c:v>7</c:v>
                </c:pt>
                <c:pt idx="1">
                  <c:v>4</c:v>
                </c:pt>
                <c:pt idx="2">
                  <c:v>52</c:v>
                </c:pt>
              </c:numCache>
            </c:numRef>
          </c:val>
          <c:smooth val="0"/>
          <c:extLst>
            <c:ext xmlns:c16="http://schemas.microsoft.com/office/drawing/2014/chart" uri="{C3380CC4-5D6E-409C-BE32-E72D297353CC}">
              <c16:uniqueId val="{00000003-6D29-458E-8612-1B18E8D1A614}"/>
            </c:ext>
          </c:extLst>
        </c:ser>
        <c:dLbls>
          <c:showLegendKey val="0"/>
          <c:showVal val="0"/>
          <c:showCatName val="0"/>
          <c:showSerName val="0"/>
          <c:showPercent val="0"/>
          <c:showBubbleSize val="0"/>
        </c:dLbls>
        <c:marker val="1"/>
        <c:smooth val="0"/>
        <c:axId val="614276184"/>
        <c:axId val="614276512"/>
      </c:lineChart>
      <c:catAx>
        <c:axId val="61427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4276512"/>
        <c:crosses val="autoZero"/>
        <c:auto val="1"/>
        <c:lblAlgn val="ctr"/>
        <c:lblOffset val="100"/>
        <c:noMultiLvlLbl val="0"/>
      </c:catAx>
      <c:valAx>
        <c:axId val="61427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4276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 Returns in 2 Years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'M2'!$B$7</c:f>
              <c:strCache>
                <c:ptCount val="1"/>
                <c:pt idx="0">
                  <c:v>ES</c:v>
                </c:pt>
              </c:strCache>
            </c:strRef>
          </c:tx>
          <c:spPr>
            <a:ln w="28575" cap="rnd">
              <a:solidFill>
                <a:schemeClr val="accent3">
                  <a:alpha val="52000"/>
                </a:schemeClr>
              </a:solidFill>
              <a:round/>
            </a:ln>
            <a:effectLst/>
          </c:spPr>
          <c:marker>
            <c:symbol val="circle"/>
            <c:size val="5"/>
            <c:spPr>
              <a:solidFill>
                <a:schemeClr val="accent4"/>
              </a:solidFill>
              <a:ln w="9525">
                <a:solidFill>
                  <a:schemeClr val="accent4">
                    <a:alpha val="43000"/>
                  </a:schemeClr>
                </a:solidFill>
              </a:ln>
              <a:effectLst/>
            </c:spPr>
          </c:marker>
          <c:dPt>
            <c:idx val="0"/>
            <c:marker>
              <c:symbol val="circle"/>
              <c:size val="5"/>
              <c:spPr>
                <a:solidFill>
                  <a:schemeClr val="accent3"/>
                </a:solidFill>
                <a:ln w="9525">
                  <a:solidFill>
                    <a:schemeClr val="accent3">
                      <a:alpha val="43000"/>
                    </a:schemeClr>
                  </a:solidFill>
                </a:ln>
                <a:effectLst/>
              </c:spPr>
            </c:marker>
            <c:bubble3D val="0"/>
            <c:extLst>
              <c:ext xmlns:c16="http://schemas.microsoft.com/office/drawing/2014/chart" uri="{C3380CC4-5D6E-409C-BE32-E72D297353CC}">
                <c16:uniqueId val="{00000000-5620-4561-8B86-178AE24BA789}"/>
              </c:ext>
            </c:extLst>
          </c:dPt>
          <c:dPt>
            <c:idx val="1"/>
            <c:marker>
              <c:symbol val="circle"/>
              <c:size val="5"/>
              <c:spPr>
                <a:solidFill>
                  <a:schemeClr val="accent3"/>
                </a:solidFill>
                <a:ln w="9525">
                  <a:solidFill>
                    <a:schemeClr val="accent3">
                      <a:alpha val="43000"/>
                    </a:schemeClr>
                  </a:solidFill>
                </a:ln>
                <a:effectLst/>
              </c:spPr>
            </c:marker>
            <c:bubble3D val="0"/>
            <c:extLst>
              <c:ext xmlns:c16="http://schemas.microsoft.com/office/drawing/2014/chart" uri="{C3380CC4-5D6E-409C-BE32-E72D297353CC}">
                <c16:uniqueId val="{00000001-5620-4561-8B86-178AE24BA789}"/>
              </c:ext>
            </c:extLst>
          </c:dPt>
          <c:dPt>
            <c:idx val="2"/>
            <c:marker>
              <c:symbol val="circle"/>
              <c:size val="5"/>
              <c:spPr>
                <a:solidFill>
                  <a:schemeClr val="accent3"/>
                </a:solidFill>
                <a:ln w="9525">
                  <a:solidFill>
                    <a:schemeClr val="accent3">
                      <a:alpha val="43000"/>
                    </a:schemeClr>
                  </a:solidFill>
                </a:ln>
                <a:effectLst/>
              </c:spPr>
            </c:marker>
            <c:bubble3D val="0"/>
            <c:extLst>
              <c:ext xmlns:c16="http://schemas.microsoft.com/office/drawing/2014/chart" uri="{C3380CC4-5D6E-409C-BE32-E72D297353CC}">
                <c16:uniqueId val="{00000002-5620-4561-8B86-178AE24BA789}"/>
              </c:ext>
            </c:extLst>
          </c:dPt>
          <c:cat>
            <c:strRef>
              <c:f>'M2'!$C$2:$E$2</c:f>
              <c:strCache>
                <c:ptCount val="3"/>
                <c:pt idx="0">
                  <c:v>FFY2015</c:v>
                </c:pt>
                <c:pt idx="1">
                  <c:v>FFY2016</c:v>
                </c:pt>
                <c:pt idx="2">
                  <c:v>FFY2017</c:v>
                </c:pt>
              </c:strCache>
            </c:strRef>
          </c:cat>
          <c:val>
            <c:numRef>
              <c:f>'M2'!$C$7:$E$7</c:f>
              <c:numCache>
                <c:formatCode>0%</c:formatCode>
                <c:ptCount val="3"/>
                <c:pt idx="0">
                  <c:v>0.2</c:v>
                </c:pt>
                <c:pt idx="1">
                  <c:v>0.03</c:v>
                </c:pt>
                <c:pt idx="2">
                  <c:v>0.22</c:v>
                </c:pt>
              </c:numCache>
            </c:numRef>
          </c:val>
          <c:smooth val="0"/>
          <c:extLst>
            <c:ext xmlns:c16="http://schemas.microsoft.com/office/drawing/2014/chart" uri="{C3380CC4-5D6E-409C-BE32-E72D297353CC}">
              <c16:uniqueId val="{00000003-5620-4561-8B86-178AE24BA789}"/>
            </c:ext>
          </c:extLst>
        </c:ser>
        <c:ser>
          <c:idx val="2"/>
          <c:order val="2"/>
          <c:tx>
            <c:strRef>
              <c:f>'M2'!$B$8</c:f>
              <c:strCache>
                <c:ptCount val="1"/>
                <c:pt idx="0">
                  <c:v>TH</c:v>
                </c:pt>
              </c:strCache>
            </c:strRef>
          </c:tx>
          <c:spPr>
            <a:ln w="28575" cap="rnd">
              <a:solidFill>
                <a:schemeClr val="accent2">
                  <a:alpha val="54000"/>
                </a:schemeClr>
              </a:solidFill>
              <a:round/>
            </a:ln>
            <a:effectLst/>
          </c:spPr>
          <c:marker>
            <c:symbol val="circle"/>
            <c:size val="5"/>
            <c:spPr>
              <a:solidFill>
                <a:schemeClr val="accent2"/>
              </a:solidFill>
              <a:ln w="9525">
                <a:solidFill>
                  <a:schemeClr val="accent2"/>
                </a:solidFill>
              </a:ln>
              <a:effectLst/>
            </c:spPr>
          </c:marker>
          <c:cat>
            <c:strRef>
              <c:f>'M2'!$C$2:$E$2</c:f>
              <c:strCache>
                <c:ptCount val="3"/>
                <c:pt idx="0">
                  <c:v>FFY2015</c:v>
                </c:pt>
                <c:pt idx="1">
                  <c:v>FFY2016</c:v>
                </c:pt>
                <c:pt idx="2">
                  <c:v>FFY2017</c:v>
                </c:pt>
              </c:strCache>
            </c:strRef>
          </c:cat>
          <c:val>
            <c:numRef>
              <c:f>'M2'!$C$8:$E$8</c:f>
              <c:numCache>
                <c:formatCode>0%</c:formatCode>
                <c:ptCount val="3"/>
                <c:pt idx="0">
                  <c:v>0.02</c:v>
                </c:pt>
                <c:pt idx="1">
                  <c:v>0.04</c:v>
                </c:pt>
                <c:pt idx="2">
                  <c:v>0.17</c:v>
                </c:pt>
              </c:numCache>
            </c:numRef>
          </c:val>
          <c:smooth val="0"/>
          <c:extLst>
            <c:ext xmlns:c16="http://schemas.microsoft.com/office/drawing/2014/chart" uri="{C3380CC4-5D6E-409C-BE32-E72D297353CC}">
              <c16:uniqueId val="{00000004-5620-4561-8B86-178AE24BA789}"/>
            </c:ext>
          </c:extLst>
        </c:ser>
        <c:ser>
          <c:idx val="3"/>
          <c:order val="3"/>
          <c:tx>
            <c:strRef>
              <c:f>'M2'!$B$9</c:f>
              <c:strCache>
                <c:ptCount val="1"/>
                <c:pt idx="0">
                  <c:v>All PH</c:v>
                </c:pt>
              </c:strCache>
            </c:strRef>
          </c:tx>
          <c:spPr>
            <a:ln w="28575" cap="rnd">
              <a:solidFill>
                <a:schemeClr val="accent5">
                  <a:alpha val="48000"/>
                </a:schemeClr>
              </a:solidFill>
              <a:round/>
            </a:ln>
            <a:effectLst/>
          </c:spPr>
          <c:marker>
            <c:symbol val="circle"/>
            <c:size val="5"/>
            <c:spPr>
              <a:solidFill>
                <a:schemeClr val="accent5"/>
              </a:solidFill>
              <a:ln w="9525">
                <a:solidFill>
                  <a:schemeClr val="accent5"/>
                </a:solidFill>
              </a:ln>
              <a:effectLst/>
            </c:spPr>
          </c:marker>
          <c:cat>
            <c:strRef>
              <c:f>'M2'!$C$2:$E$2</c:f>
              <c:strCache>
                <c:ptCount val="3"/>
                <c:pt idx="0">
                  <c:v>FFY2015</c:v>
                </c:pt>
                <c:pt idx="1">
                  <c:v>FFY2016</c:v>
                </c:pt>
                <c:pt idx="2">
                  <c:v>FFY2017</c:v>
                </c:pt>
              </c:strCache>
            </c:strRef>
          </c:cat>
          <c:val>
            <c:numRef>
              <c:f>'M2'!$C$9:$E$9</c:f>
              <c:numCache>
                <c:formatCode>0%</c:formatCode>
                <c:ptCount val="3"/>
                <c:pt idx="0">
                  <c:v>0.12</c:v>
                </c:pt>
                <c:pt idx="1">
                  <c:v>0.04</c:v>
                </c:pt>
                <c:pt idx="2">
                  <c:v>0.1</c:v>
                </c:pt>
              </c:numCache>
            </c:numRef>
          </c:val>
          <c:smooth val="0"/>
          <c:extLst>
            <c:ext xmlns:c16="http://schemas.microsoft.com/office/drawing/2014/chart" uri="{C3380CC4-5D6E-409C-BE32-E72D297353CC}">
              <c16:uniqueId val="{00000005-5620-4561-8B86-178AE24BA789}"/>
            </c:ext>
          </c:extLst>
        </c:ser>
        <c:ser>
          <c:idx val="4"/>
          <c:order val="4"/>
          <c:tx>
            <c:strRef>
              <c:f>'M2'!$B$10</c:f>
              <c:strCache>
                <c:ptCount val="1"/>
                <c:pt idx="0">
                  <c:v>Total</c:v>
                </c:pt>
              </c:strCache>
            </c:strRef>
          </c:tx>
          <c:spPr>
            <a:ln w="38100" cap="rnd">
              <a:solidFill>
                <a:schemeClr val="accent6"/>
              </a:solidFill>
              <a:round/>
            </a:ln>
            <a:effectLst/>
          </c:spPr>
          <c:marker>
            <c:symbol val="circle"/>
            <c:size val="5"/>
            <c:spPr>
              <a:solidFill>
                <a:schemeClr val="accent6"/>
              </a:solidFill>
              <a:ln w="22225">
                <a:solidFill>
                  <a:schemeClr val="accent6"/>
                </a:solidFill>
              </a:ln>
              <a:effectLst/>
            </c:spPr>
          </c:marker>
          <c:cat>
            <c:strRef>
              <c:f>'M2'!$C$2:$E$2</c:f>
              <c:strCache>
                <c:ptCount val="3"/>
                <c:pt idx="0">
                  <c:v>FFY2015</c:v>
                </c:pt>
                <c:pt idx="1">
                  <c:v>FFY2016</c:v>
                </c:pt>
                <c:pt idx="2">
                  <c:v>FFY2017</c:v>
                </c:pt>
              </c:strCache>
            </c:strRef>
          </c:cat>
          <c:val>
            <c:numRef>
              <c:f>'M2'!$C$10:$E$10</c:f>
              <c:numCache>
                <c:formatCode>0%</c:formatCode>
                <c:ptCount val="3"/>
                <c:pt idx="0">
                  <c:v>0.06</c:v>
                </c:pt>
                <c:pt idx="1">
                  <c:v>0.04</c:v>
                </c:pt>
                <c:pt idx="2">
                  <c:v>0.14000000000000001</c:v>
                </c:pt>
              </c:numCache>
            </c:numRef>
          </c:val>
          <c:smooth val="0"/>
          <c:extLst>
            <c:ext xmlns:c16="http://schemas.microsoft.com/office/drawing/2014/chart" uri="{C3380CC4-5D6E-409C-BE32-E72D297353CC}">
              <c16:uniqueId val="{00000006-5620-4561-8B86-178AE24BA789}"/>
            </c:ext>
          </c:extLst>
        </c:ser>
        <c:dLbls>
          <c:showLegendKey val="0"/>
          <c:showVal val="0"/>
          <c:showCatName val="0"/>
          <c:showSerName val="0"/>
          <c:showPercent val="0"/>
          <c:showBubbleSize val="0"/>
        </c:dLbls>
        <c:marker val="1"/>
        <c:smooth val="0"/>
        <c:axId val="614276184"/>
        <c:axId val="614276512"/>
        <c:extLst>
          <c:ext xmlns:c15="http://schemas.microsoft.com/office/drawing/2012/chart" uri="{02D57815-91ED-43cb-92C2-25804820EDAC}">
            <c15:filteredLineSeries>
              <c15:ser>
                <c:idx val="0"/>
                <c:order val="0"/>
                <c:tx>
                  <c:strRef>
                    <c:extLst>
                      <c:ext uri="{02D57815-91ED-43cb-92C2-25804820EDAC}">
                        <c15:formulaRef>
                          <c15:sqref>'M2'!#REF!</c15:sqref>
                        </c15:formulaRef>
                      </c:ext>
                    </c:extLst>
                    <c:strCache>
                      <c:ptCount val="1"/>
                      <c:pt idx="0">
                        <c:v>#REF!</c:v>
                      </c:pt>
                    </c:strCache>
                  </c:strRef>
                </c:tx>
                <c:spPr>
                  <a:ln w="28575" cap="rnd">
                    <a:solidFill>
                      <a:schemeClr val="accent1"/>
                    </a:solidFill>
                    <a:round/>
                  </a:ln>
                  <a:effectLst/>
                </c:spPr>
                <c:marker>
                  <c:symbol val="circle"/>
                  <c:size val="5"/>
                  <c:spPr>
                    <a:solidFill>
                      <a:schemeClr val="accent4"/>
                    </a:solidFill>
                    <a:ln w="9525">
                      <a:solidFill>
                        <a:schemeClr val="accent4">
                          <a:alpha val="43000"/>
                        </a:schemeClr>
                      </a:solidFill>
                    </a:ln>
                    <a:effectLst/>
                  </c:spPr>
                </c:marker>
                <c:cat>
                  <c:strRef>
                    <c:extLst>
                      <c:ext uri="{02D57815-91ED-43cb-92C2-25804820EDAC}">
                        <c15:formulaRef>
                          <c15:sqref>'M2'!$C$2:$E$2</c15:sqref>
                        </c15:formulaRef>
                      </c:ext>
                    </c:extLst>
                    <c:strCache>
                      <c:ptCount val="3"/>
                      <c:pt idx="0">
                        <c:v>FFY2015</c:v>
                      </c:pt>
                      <c:pt idx="1">
                        <c:v>FFY2016</c:v>
                      </c:pt>
                      <c:pt idx="2">
                        <c:v>FFY2017</c:v>
                      </c:pt>
                    </c:strCache>
                  </c:strRef>
                </c:cat>
                <c:val>
                  <c:numRef>
                    <c:extLst>
                      <c:ext uri="{02D57815-91ED-43cb-92C2-25804820EDAC}">
                        <c15:formulaRef>
                          <c15:sqref>'M2'!#REF!</c15:sqref>
                        </c15:formulaRef>
                      </c:ext>
                    </c:extLst>
                    <c:numCache>
                      <c:formatCode>General</c:formatCode>
                      <c:ptCount val="1"/>
                      <c:pt idx="0">
                        <c:v>1</c:v>
                      </c:pt>
                    </c:numCache>
                  </c:numRef>
                </c:val>
                <c:smooth val="0"/>
                <c:extLst>
                  <c:ext xmlns:c16="http://schemas.microsoft.com/office/drawing/2014/chart" uri="{C3380CC4-5D6E-409C-BE32-E72D297353CC}">
                    <c16:uniqueId val="{00000007-5620-4561-8B86-178AE24BA789}"/>
                  </c:ext>
                </c:extLst>
              </c15:ser>
            </c15:filteredLineSeries>
          </c:ext>
        </c:extLst>
      </c:lineChart>
      <c:catAx>
        <c:axId val="61427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4276512"/>
        <c:crosses val="autoZero"/>
        <c:auto val="1"/>
        <c:lblAlgn val="ctr"/>
        <c:lblOffset val="100"/>
        <c:noMultiLvlLbl val="0"/>
      </c:catAx>
      <c:valAx>
        <c:axId val="614276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4276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Joplin.xlsx]M2!PivotTable2</c:name>
    <c:fmtId val="20"/>
  </c:pivotSource>
  <c:chart>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0"/>
          <c:order val="0"/>
          <c:tx>
            <c:strRef>
              <c:f>'M2'!$B$14</c:f>
              <c:strCache>
                <c:ptCount val="1"/>
                <c:pt idx="0">
                  <c:v>Total Exits to PH</c:v>
                </c:pt>
              </c:strCache>
            </c:strRef>
          </c:tx>
          <c:spPr>
            <a:solidFill>
              <a:schemeClr val="accent1"/>
            </a:solidFill>
            <a:ln>
              <a:noFill/>
            </a:ln>
            <a:effectLst/>
          </c:spPr>
          <c:invertIfNegative val="0"/>
          <c:cat>
            <c:strRef>
              <c:f>'M2'!$A$15:$A$30</c:f>
              <c:strCache>
                <c:ptCount val="15"/>
                <c:pt idx="0">
                  <c:v>CCSOMO-SSVF Rapid ReHousing (Joplin)(78)</c:v>
                </c:pt>
                <c:pt idx="1">
                  <c:v>Children's Haven of Southwest Missouri-ESG ES(73)</c:v>
                </c:pt>
                <c:pt idx="2">
                  <c:v>DMH-SCN Joplin SPC TRA (ESC)(175)</c:v>
                </c:pt>
                <c:pt idx="3">
                  <c:v>DMH-SZJ Joplin Chronic 5yr (ESC)(174)</c:v>
                </c:pt>
                <c:pt idx="4">
                  <c:v>ESC-HUD CoC RAP PSH (Joplin)(67)</c:v>
                </c:pt>
                <c:pt idx="5">
                  <c:v>ESC-HUD CoC Shelter Plus Care PSH (Joplin)(68)</c:v>
                </c:pt>
                <c:pt idx="6">
                  <c:v>ESC-HUD CoC Transitional Housing Program for Homeless Families(Joplin)(65)</c:v>
                </c:pt>
                <c:pt idx="7">
                  <c:v>ESC-MHTF Housing Assistance RRH (Joplin)(66)</c:v>
                </c:pt>
                <c:pt idx="8">
                  <c:v>Salvation Army Joplin-Center of Hope-CoC TH(58)</c:v>
                </c:pt>
                <c:pt idx="9">
                  <c:v>Salvation Army Joplin ESG Rapid ReHousing(56)</c:v>
                </c:pt>
                <c:pt idx="10">
                  <c:v>Salvation Army Joplin-ZZZ Center of Hope-ESG ES(57)</c:v>
                </c:pt>
                <c:pt idx="11">
                  <c:v>Salvation Army Joplin-ZZZ MHTF Rental Assistance RRH(201)</c:v>
                </c:pt>
                <c:pt idx="12">
                  <c:v>The HOUSE Inc.-VA GPD TH(54)</c:v>
                </c:pt>
                <c:pt idx="13">
                  <c:v>The HOUSE Inc.-VA HCHV(55)</c:v>
                </c:pt>
                <c:pt idx="14">
                  <c:v>ZZZ Ozark Center - MHTF Rental Assistance RRH 18 and Over(53)</c:v>
                </c:pt>
              </c:strCache>
            </c:strRef>
          </c:cat>
          <c:val>
            <c:numRef>
              <c:f>'M2'!$B$15:$B$30</c:f>
              <c:numCache>
                <c:formatCode>General</c:formatCode>
                <c:ptCount val="15"/>
                <c:pt idx="0">
                  <c:v>9</c:v>
                </c:pt>
                <c:pt idx="1">
                  <c:v>31</c:v>
                </c:pt>
                <c:pt idx="2">
                  <c:v>5</c:v>
                </c:pt>
                <c:pt idx="3">
                  <c:v>1</c:v>
                </c:pt>
                <c:pt idx="4">
                  <c:v>2</c:v>
                </c:pt>
                <c:pt idx="5">
                  <c:v>6</c:v>
                </c:pt>
                <c:pt idx="6">
                  <c:v>54</c:v>
                </c:pt>
                <c:pt idx="7">
                  <c:v>163</c:v>
                </c:pt>
                <c:pt idx="8">
                  <c:v>35</c:v>
                </c:pt>
                <c:pt idx="9">
                  <c:v>10</c:v>
                </c:pt>
                <c:pt idx="10">
                  <c:v>10</c:v>
                </c:pt>
                <c:pt idx="11">
                  <c:v>11</c:v>
                </c:pt>
                <c:pt idx="12">
                  <c:v>32</c:v>
                </c:pt>
                <c:pt idx="13">
                  <c:v>10</c:v>
                </c:pt>
                <c:pt idx="14">
                  <c:v>1</c:v>
                </c:pt>
              </c:numCache>
            </c:numRef>
          </c:val>
          <c:extLst>
            <c:ext xmlns:c16="http://schemas.microsoft.com/office/drawing/2014/chart" uri="{C3380CC4-5D6E-409C-BE32-E72D297353CC}">
              <c16:uniqueId val="{00000000-145D-4E8B-8988-590FC990ACB8}"/>
            </c:ext>
          </c:extLst>
        </c:ser>
        <c:ser>
          <c:idx val="1"/>
          <c:order val="1"/>
          <c:tx>
            <c:strRef>
              <c:f>'M2'!$C$14</c:f>
              <c:strCache>
                <c:ptCount val="1"/>
                <c:pt idx="0">
                  <c:v># of Returns in 2 Years</c:v>
                </c:pt>
              </c:strCache>
            </c:strRef>
          </c:tx>
          <c:spPr>
            <a:solidFill>
              <a:schemeClr val="accent2"/>
            </a:solidFill>
            <a:ln>
              <a:noFill/>
            </a:ln>
            <a:effectLst/>
          </c:spPr>
          <c:invertIfNegative val="0"/>
          <c:cat>
            <c:strRef>
              <c:f>'M2'!$A$15:$A$30</c:f>
              <c:strCache>
                <c:ptCount val="15"/>
                <c:pt idx="0">
                  <c:v>CCSOMO-SSVF Rapid ReHousing (Joplin)(78)</c:v>
                </c:pt>
                <c:pt idx="1">
                  <c:v>Children's Haven of Southwest Missouri-ESG ES(73)</c:v>
                </c:pt>
                <c:pt idx="2">
                  <c:v>DMH-SCN Joplin SPC TRA (ESC)(175)</c:v>
                </c:pt>
                <c:pt idx="3">
                  <c:v>DMH-SZJ Joplin Chronic 5yr (ESC)(174)</c:v>
                </c:pt>
                <c:pt idx="4">
                  <c:v>ESC-HUD CoC RAP PSH (Joplin)(67)</c:v>
                </c:pt>
                <c:pt idx="5">
                  <c:v>ESC-HUD CoC Shelter Plus Care PSH (Joplin)(68)</c:v>
                </c:pt>
                <c:pt idx="6">
                  <c:v>ESC-HUD CoC Transitional Housing Program for Homeless Families(Joplin)(65)</c:v>
                </c:pt>
                <c:pt idx="7">
                  <c:v>ESC-MHTF Housing Assistance RRH (Joplin)(66)</c:v>
                </c:pt>
                <c:pt idx="8">
                  <c:v>Salvation Army Joplin-Center of Hope-CoC TH(58)</c:v>
                </c:pt>
                <c:pt idx="9">
                  <c:v>Salvation Army Joplin ESG Rapid ReHousing(56)</c:v>
                </c:pt>
                <c:pt idx="10">
                  <c:v>Salvation Army Joplin-ZZZ Center of Hope-ESG ES(57)</c:v>
                </c:pt>
                <c:pt idx="11">
                  <c:v>Salvation Army Joplin-ZZZ MHTF Rental Assistance RRH(201)</c:v>
                </c:pt>
                <c:pt idx="12">
                  <c:v>The HOUSE Inc.-VA GPD TH(54)</c:v>
                </c:pt>
                <c:pt idx="13">
                  <c:v>The HOUSE Inc.-VA HCHV(55)</c:v>
                </c:pt>
                <c:pt idx="14">
                  <c:v>ZZZ Ozark Center - MHTF Rental Assistance RRH 18 and Over(53)</c:v>
                </c:pt>
              </c:strCache>
            </c:strRef>
          </c:cat>
          <c:val>
            <c:numRef>
              <c:f>'M2'!$C$15:$C$30</c:f>
              <c:numCache>
                <c:formatCode>General</c:formatCode>
                <c:ptCount val="15"/>
                <c:pt idx="0">
                  <c:v>1</c:v>
                </c:pt>
                <c:pt idx="1">
                  <c:v>10</c:v>
                </c:pt>
                <c:pt idx="2">
                  <c:v>0</c:v>
                </c:pt>
                <c:pt idx="3">
                  <c:v>0</c:v>
                </c:pt>
                <c:pt idx="4">
                  <c:v>0</c:v>
                </c:pt>
                <c:pt idx="5">
                  <c:v>0</c:v>
                </c:pt>
                <c:pt idx="6">
                  <c:v>5</c:v>
                </c:pt>
                <c:pt idx="7">
                  <c:v>19</c:v>
                </c:pt>
                <c:pt idx="8">
                  <c:v>4</c:v>
                </c:pt>
                <c:pt idx="9">
                  <c:v>0</c:v>
                </c:pt>
                <c:pt idx="10">
                  <c:v>0</c:v>
                </c:pt>
                <c:pt idx="11">
                  <c:v>1</c:v>
                </c:pt>
                <c:pt idx="12">
                  <c:v>11</c:v>
                </c:pt>
                <c:pt idx="13">
                  <c:v>1</c:v>
                </c:pt>
                <c:pt idx="14">
                  <c:v>0</c:v>
                </c:pt>
              </c:numCache>
            </c:numRef>
          </c:val>
          <c:extLst>
            <c:ext xmlns:c16="http://schemas.microsoft.com/office/drawing/2014/chart" uri="{C3380CC4-5D6E-409C-BE32-E72D297353CC}">
              <c16:uniqueId val="{00000001-145D-4E8B-8988-590FC990ACB8}"/>
            </c:ext>
          </c:extLst>
        </c:ser>
        <c:dLbls>
          <c:showLegendKey val="0"/>
          <c:showVal val="0"/>
          <c:showCatName val="0"/>
          <c:showSerName val="0"/>
          <c:showPercent val="0"/>
          <c:showBubbleSize val="0"/>
        </c:dLbls>
        <c:gapWidth val="75"/>
        <c:axId val="373289704"/>
        <c:axId val="373283472"/>
      </c:barChart>
      <c:lineChart>
        <c:grouping val="standard"/>
        <c:varyColors val="0"/>
        <c:ser>
          <c:idx val="2"/>
          <c:order val="2"/>
          <c:tx>
            <c:strRef>
              <c:f>'M2'!$D$14</c:f>
              <c:strCache>
                <c:ptCount val="1"/>
                <c:pt idx="0">
                  <c:v>% of Returns in 2 Years</c:v>
                </c:pt>
              </c:strCache>
            </c:strRef>
          </c:tx>
          <c:spPr>
            <a:ln w="28575" cap="rnd">
              <a:solidFill>
                <a:schemeClr val="accent3"/>
              </a:solidFill>
              <a:round/>
            </a:ln>
            <a:effectLst/>
          </c:spPr>
          <c:marker>
            <c:symbol val="none"/>
          </c:marker>
          <c:cat>
            <c:strRef>
              <c:f>'M2'!$A$15:$A$30</c:f>
              <c:strCache>
                <c:ptCount val="15"/>
                <c:pt idx="0">
                  <c:v>CCSOMO-SSVF Rapid ReHousing (Joplin)(78)</c:v>
                </c:pt>
                <c:pt idx="1">
                  <c:v>Children's Haven of Southwest Missouri-ESG ES(73)</c:v>
                </c:pt>
                <c:pt idx="2">
                  <c:v>DMH-SCN Joplin SPC TRA (ESC)(175)</c:v>
                </c:pt>
                <c:pt idx="3">
                  <c:v>DMH-SZJ Joplin Chronic 5yr (ESC)(174)</c:v>
                </c:pt>
                <c:pt idx="4">
                  <c:v>ESC-HUD CoC RAP PSH (Joplin)(67)</c:v>
                </c:pt>
                <c:pt idx="5">
                  <c:v>ESC-HUD CoC Shelter Plus Care PSH (Joplin)(68)</c:v>
                </c:pt>
                <c:pt idx="6">
                  <c:v>ESC-HUD CoC Transitional Housing Program for Homeless Families(Joplin)(65)</c:v>
                </c:pt>
                <c:pt idx="7">
                  <c:v>ESC-MHTF Housing Assistance RRH (Joplin)(66)</c:v>
                </c:pt>
                <c:pt idx="8">
                  <c:v>Salvation Army Joplin-Center of Hope-CoC TH(58)</c:v>
                </c:pt>
                <c:pt idx="9">
                  <c:v>Salvation Army Joplin ESG Rapid ReHousing(56)</c:v>
                </c:pt>
                <c:pt idx="10">
                  <c:v>Salvation Army Joplin-ZZZ Center of Hope-ESG ES(57)</c:v>
                </c:pt>
                <c:pt idx="11">
                  <c:v>Salvation Army Joplin-ZZZ MHTF Rental Assistance RRH(201)</c:v>
                </c:pt>
                <c:pt idx="12">
                  <c:v>The HOUSE Inc.-VA GPD TH(54)</c:v>
                </c:pt>
                <c:pt idx="13">
                  <c:v>The HOUSE Inc.-VA HCHV(55)</c:v>
                </c:pt>
                <c:pt idx="14">
                  <c:v>ZZZ Ozark Center - MHTF Rental Assistance RRH 18 and Over(53)</c:v>
                </c:pt>
              </c:strCache>
            </c:strRef>
          </c:cat>
          <c:val>
            <c:numRef>
              <c:f>'M2'!$D$15:$D$30</c:f>
              <c:numCache>
                <c:formatCode>0.0%</c:formatCode>
                <c:ptCount val="15"/>
                <c:pt idx="0">
                  <c:v>0.1111111111111111</c:v>
                </c:pt>
                <c:pt idx="1">
                  <c:v>0.32258064516129031</c:v>
                </c:pt>
                <c:pt idx="2">
                  <c:v>0</c:v>
                </c:pt>
                <c:pt idx="3">
                  <c:v>0</c:v>
                </c:pt>
                <c:pt idx="4">
                  <c:v>0</c:v>
                </c:pt>
                <c:pt idx="5">
                  <c:v>0</c:v>
                </c:pt>
                <c:pt idx="6">
                  <c:v>9.2592592592592587E-2</c:v>
                </c:pt>
                <c:pt idx="7">
                  <c:v>0.1165644171779141</c:v>
                </c:pt>
                <c:pt idx="8">
                  <c:v>0.11428571428571428</c:v>
                </c:pt>
                <c:pt idx="9">
                  <c:v>0</c:v>
                </c:pt>
                <c:pt idx="10">
                  <c:v>0</c:v>
                </c:pt>
                <c:pt idx="11">
                  <c:v>9.0909090909090912E-2</c:v>
                </c:pt>
                <c:pt idx="12">
                  <c:v>0.34375</c:v>
                </c:pt>
                <c:pt idx="13">
                  <c:v>0.1</c:v>
                </c:pt>
                <c:pt idx="14">
                  <c:v>0</c:v>
                </c:pt>
              </c:numCache>
            </c:numRef>
          </c:val>
          <c:smooth val="0"/>
          <c:extLst>
            <c:ext xmlns:c16="http://schemas.microsoft.com/office/drawing/2014/chart" uri="{C3380CC4-5D6E-409C-BE32-E72D297353CC}">
              <c16:uniqueId val="{00000002-145D-4E8B-8988-590FC990ACB8}"/>
            </c:ext>
          </c:extLst>
        </c:ser>
        <c:dLbls>
          <c:showLegendKey val="0"/>
          <c:showVal val="0"/>
          <c:showCatName val="0"/>
          <c:showSerName val="0"/>
          <c:showPercent val="0"/>
          <c:showBubbleSize val="0"/>
        </c:dLbls>
        <c:marker val="1"/>
        <c:smooth val="0"/>
        <c:axId val="664440376"/>
        <c:axId val="664443984"/>
      </c:lineChart>
      <c:catAx>
        <c:axId val="37328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3283472"/>
        <c:crosses val="autoZero"/>
        <c:auto val="1"/>
        <c:lblAlgn val="ctr"/>
        <c:lblOffset val="100"/>
        <c:noMultiLvlLbl val="0"/>
      </c:catAx>
      <c:valAx>
        <c:axId val="373283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3289704"/>
        <c:crosses val="autoZero"/>
        <c:crossBetween val="between"/>
      </c:valAx>
      <c:valAx>
        <c:axId val="66444398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4440376"/>
        <c:crosses val="max"/>
        <c:crossBetween val="between"/>
      </c:valAx>
      <c:catAx>
        <c:axId val="664440376"/>
        <c:scaling>
          <c:orientation val="minMax"/>
        </c:scaling>
        <c:delete val="1"/>
        <c:axPos val="b"/>
        <c:numFmt formatCode="General" sourceLinked="1"/>
        <c:majorTickMark val="out"/>
        <c:minorTickMark val="none"/>
        <c:tickLblPos val="nextTo"/>
        <c:crossAx val="664443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'M3'!$C$2</c:f>
              <c:strCache>
                <c:ptCount val="1"/>
                <c:pt idx="0">
                  <c:v>FFY2015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'M3'!$B$3:$B$5</c:f>
              <c:strCache>
                <c:ptCount val="3"/>
                <c:pt idx="0">
                  <c:v>Unduplicated Total Sheltered Homeless Persons</c:v>
                </c:pt>
                <c:pt idx="1">
                  <c:v>Emergency Shelter</c:v>
                </c:pt>
                <c:pt idx="2">
                  <c:v>Transitional Housing</c:v>
                </c:pt>
              </c:strCache>
            </c:strRef>
          </c:cat>
          <c:val>
            <c:numRef>
              <c:f>'M3'!$C$3:$C$5</c:f>
              <c:numCache>
                <c:formatCode>General</c:formatCode>
                <c:ptCount val="3"/>
                <c:pt idx="0">
                  <c:v>318</c:v>
                </c:pt>
                <c:pt idx="1">
                  <c:v>142</c:v>
                </c:pt>
                <c:pt idx="2">
                  <c:v>220</c:v>
                </c:pt>
              </c:numCache>
            </c:numRef>
          </c:val>
          <c:extLst>
            <c:ext xmlns:c16="http://schemas.microsoft.com/office/drawing/2014/chart" uri="{C3380CC4-5D6E-409C-BE32-E72D297353CC}">
              <c16:uniqueId val="{00000000-F6FF-4F50-9D39-A3238AC68BA6}"/>
            </c:ext>
          </c:extLst>
        </c:ser>
        <c:ser>
          <c:idx val="1"/>
          <c:order val="1"/>
          <c:tx>
            <c:strRef>
              <c:f>'M3'!$D$2</c:f>
              <c:strCache>
                <c:ptCount val="1"/>
                <c:pt idx="0">
                  <c:v>FFY2016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'M3'!$B$3:$B$5</c:f>
              <c:strCache>
                <c:ptCount val="3"/>
                <c:pt idx="0">
                  <c:v>Unduplicated Total Sheltered Homeless Persons</c:v>
                </c:pt>
                <c:pt idx="1">
                  <c:v>Emergency Shelter</c:v>
                </c:pt>
                <c:pt idx="2">
                  <c:v>Transitional Housing</c:v>
                </c:pt>
              </c:strCache>
            </c:strRef>
          </c:cat>
          <c:val>
            <c:numRef>
              <c:f>'M3'!$D$3:$D$5</c:f>
              <c:numCache>
                <c:formatCode>General</c:formatCode>
                <c:ptCount val="3"/>
                <c:pt idx="0">
                  <c:v>331</c:v>
                </c:pt>
                <c:pt idx="1">
                  <c:v>183</c:v>
                </c:pt>
                <c:pt idx="2">
                  <c:v>207</c:v>
                </c:pt>
              </c:numCache>
            </c:numRef>
          </c:val>
          <c:extLst>
            <c:ext xmlns:c16="http://schemas.microsoft.com/office/drawing/2014/chart" uri="{C3380CC4-5D6E-409C-BE32-E72D297353CC}">
              <c16:uniqueId val="{00000001-F6FF-4F50-9D39-A3238AC68BA6}"/>
            </c:ext>
          </c:extLst>
        </c:ser>
        <c:ser>
          <c:idx val="2"/>
          <c:order val="2"/>
          <c:tx>
            <c:strRef>
              <c:f>'M3'!$E$2</c:f>
              <c:strCache>
                <c:ptCount val="1"/>
                <c:pt idx="0">
                  <c:v>FFY 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'M3'!$B$3:$B$5</c:f>
              <c:strCache>
                <c:ptCount val="3"/>
                <c:pt idx="0">
                  <c:v>Unduplicated Total Sheltered Homeless Persons</c:v>
                </c:pt>
                <c:pt idx="1">
                  <c:v>Emergency Shelter</c:v>
                </c:pt>
                <c:pt idx="2">
                  <c:v>Transitional Housing</c:v>
                </c:pt>
              </c:strCache>
            </c:strRef>
          </c:cat>
          <c:val>
            <c:numRef>
              <c:f>'M3'!$E$3:$E$5</c:f>
              <c:numCache>
                <c:formatCode>General</c:formatCode>
                <c:ptCount val="3"/>
                <c:pt idx="0">
                  <c:v>241</c:v>
                </c:pt>
                <c:pt idx="1">
                  <c:v>107</c:v>
                </c:pt>
                <c:pt idx="2">
                  <c:v>157</c:v>
                </c:pt>
              </c:numCache>
            </c:numRef>
          </c:val>
          <c:extLst>
            <c:ext xmlns:c16="http://schemas.microsoft.com/office/drawing/2014/chart" uri="{C3380CC4-5D6E-409C-BE32-E72D297353CC}">
              <c16:uniqueId val="{00000002-F6FF-4F50-9D39-A3238AC68BA6}"/>
            </c:ext>
          </c:extLst>
        </c:ser>
        <c:dLbls>
          <c:dLblPos val="outEnd"/>
          <c:showLegendKey val="0"/>
          <c:showVal val="1"/>
          <c:showCatName val="0"/>
          <c:showSerName val="0"/>
          <c:showPercent val="0"/>
          <c:showBubbleSize val="0"/>
        </c:dLbls>
        <c:gapWidth val="219"/>
        <c:overlap val="-27"/>
        <c:axId val="659731016"/>
        <c:axId val="659731344"/>
      </c:barChart>
      <c:catAx>
        <c:axId val="659731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9731344"/>
        <c:crosses val="autoZero"/>
        <c:auto val="1"/>
        <c:lblAlgn val="ctr"/>
        <c:lblOffset val="100"/>
        <c:noMultiLvlLbl val="0"/>
      </c:catAx>
      <c:valAx>
        <c:axId val="65973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9731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2017 SPM Presentation Data Joplin.xlsx]M3!PivotTable1</c:name>
    <c:fmtId val="15"/>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'M3'!$C$13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'M3'!$B$14:$B$22</c:f>
              <c:multiLvlStrCache>
                <c:ptCount val="6"/>
                <c:lvl>
                  <c:pt idx="0">
                    <c:v>Children's Haven of Southwest Missouri-ESG ES(73)</c:v>
                  </c:pt>
                  <c:pt idx="1">
                    <c:v>Salvation Army Joplin-ZZZ Center of Hope-ESG ES(57)</c:v>
                  </c:pt>
                  <c:pt idx="2">
                    <c:v>The HOUSE Inc.-VA HCHV(55)</c:v>
                  </c:pt>
                  <c:pt idx="3">
                    <c:v>ESC-HUD CoC Transitional Housing Program for Homeless Families(Joplin)(65)</c:v>
                  </c:pt>
                  <c:pt idx="4">
                    <c:v>Salvation Army Joplin-Center of Hope-CoC TH(58)</c:v>
                  </c:pt>
                  <c:pt idx="5">
                    <c:v>The HOUSE Inc.-VA GPD TH(54)</c:v>
                  </c:pt>
                </c:lvl>
                <c:lvl>
                  <c:pt idx="0">
                    <c:v>ES</c:v>
                  </c:pt>
                  <c:pt idx="3">
                    <c:v>TH</c:v>
                  </c:pt>
                </c:lvl>
              </c:multiLvlStrCache>
            </c:multiLvlStrRef>
          </c:cat>
          <c:val>
            <c:numRef>
              <c:f>'M3'!$C$14:$C$22</c:f>
              <c:numCache>
                <c:formatCode>General</c:formatCode>
                <c:ptCount val="6"/>
                <c:pt idx="0">
                  <c:v>62</c:v>
                </c:pt>
                <c:pt idx="1">
                  <c:v>4</c:v>
                </c:pt>
                <c:pt idx="2">
                  <c:v>45</c:v>
                </c:pt>
                <c:pt idx="3">
                  <c:v>49</c:v>
                </c:pt>
                <c:pt idx="4">
                  <c:v>15</c:v>
                </c:pt>
                <c:pt idx="5">
                  <c:v>97</c:v>
                </c:pt>
              </c:numCache>
            </c:numRef>
          </c:val>
          <c:extLst>
            <c:ext xmlns:c16="http://schemas.microsoft.com/office/drawing/2014/chart" uri="{C3380CC4-5D6E-409C-BE32-E72D297353CC}">
              <c16:uniqueId val="{00000000-0722-469A-9D15-6C63763C1DA3}"/>
            </c:ext>
          </c:extLst>
        </c:ser>
        <c:dLbls>
          <c:dLblPos val="outEnd"/>
          <c:showLegendKey val="0"/>
          <c:showVal val="1"/>
          <c:showCatName val="0"/>
          <c:showSerName val="0"/>
          <c:showPercent val="0"/>
          <c:showBubbleSize val="0"/>
        </c:dLbls>
        <c:gapWidth val="219"/>
        <c:overlap val="-27"/>
        <c:axId val="564825928"/>
        <c:axId val="357437920"/>
      </c:barChart>
      <c:catAx>
        <c:axId val="56482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7437920"/>
        <c:crosses val="autoZero"/>
        <c:auto val="1"/>
        <c:lblAlgn val="ctr"/>
        <c:lblOffset val="100"/>
        <c:noMultiLvlLbl val="0"/>
      </c:catAx>
      <c:valAx>
        <c:axId val="35743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482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3187E7-D492-4942-81E0-1DF45BCCEF55}" type="datetimeFigureOut">
              <a:rPr lang="en-US" smtClean="0"/>
              <a:t>6/12/2018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7D9684-77D0-4051-AD0E-ADFCAE828EC2}" type="slidenum">
              <a:rPr lang="en-US" smtClean="0"/>
              <a:t>‹#›</a:t>
            </a:fld>
            <a:endParaRPr lang="en-US"/>
          </a:p>
        </p:txBody>
      </p:sp>
    </p:spTree>
    <p:extLst>
      <p:ext uri="{BB962C8B-B14F-4D97-AF65-F5344CB8AC3E}">
        <p14:creationId xmlns:p14="http://schemas.microsoft.com/office/powerpoint/2010/main" val="30111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CF80B-B016-47D3-9A4F-3FF6F1E765C8}"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4B13B-AA80-4A5E-9A0C-2C326D2215AA}" type="slidenum">
              <a:rPr lang="en-US" smtClean="0"/>
              <a:t>‹#›</a:t>
            </a:fld>
            <a:endParaRPr lang="en-US"/>
          </a:p>
        </p:txBody>
      </p:sp>
    </p:spTree>
    <p:extLst>
      <p:ext uri="{BB962C8B-B14F-4D97-AF65-F5344CB8AC3E}">
        <p14:creationId xmlns:p14="http://schemas.microsoft.com/office/powerpoint/2010/main" val="394866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4B13B-AA80-4A5E-9A0C-2C326D2215AA}" type="slidenum">
              <a:rPr lang="en-US" smtClean="0"/>
              <a:t>1</a:t>
            </a:fld>
            <a:endParaRPr lang="en-US"/>
          </a:p>
        </p:txBody>
      </p:sp>
    </p:spTree>
    <p:extLst>
      <p:ext uri="{BB962C8B-B14F-4D97-AF65-F5344CB8AC3E}">
        <p14:creationId xmlns:p14="http://schemas.microsoft.com/office/powerpoint/2010/main" val="340755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B13B-AA80-4A5E-9A0C-2C326D2215AA}" type="slidenum">
              <a:rPr lang="en-US" smtClean="0"/>
              <a:t>2</a:t>
            </a:fld>
            <a:endParaRPr lang="en-US"/>
          </a:p>
        </p:txBody>
      </p:sp>
    </p:spTree>
    <p:extLst>
      <p:ext uri="{BB962C8B-B14F-4D97-AF65-F5344CB8AC3E}">
        <p14:creationId xmlns:p14="http://schemas.microsoft.com/office/powerpoint/2010/main" val="367752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presentation the green arrows indicate whether HUD wants to see that measure moving up or down. </a:t>
            </a:r>
          </a:p>
          <a:p>
            <a:endParaRPr lang="en-US" dirty="0"/>
          </a:p>
          <a:p>
            <a:r>
              <a:rPr lang="en-US" dirty="0"/>
              <a:t>The orange and grey lines represent the average and median length of time homeless. These correspond to the days axis on the left side of the graphs. The blue lines shows the total number of persons, and is associated with the persons axis on the right. </a:t>
            </a:r>
          </a:p>
        </p:txBody>
      </p:sp>
      <p:sp>
        <p:nvSpPr>
          <p:cNvPr id="4" name="Slide Number Placeholder 3"/>
          <p:cNvSpPr>
            <a:spLocks noGrp="1"/>
          </p:cNvSpPr>
          <p:nvPr>
            <p:ph type="sldNum" sz="quarter" idx="10"/>
          </p:nvPr>
        </p:nvSpPr>
        <p:spPr/>
        <p:txBody>
          <a:bodyPr/>
          <a:lstStyle/>
          <a:p>
            <a:fld id="{52C4B13B-AA80-4A5E-9A0C-2C326D2215AA}" type="slidenum">
              <a:rPr lang="en-US" smtClean="0"/>
              <a:t>3</a:t>
            </a:fld>
            <a:endParaRPr lang="en-US"/>
          </a:p>
        </p:txBody>
      </p:sp>
    </p:spTree>
    <p:extLst>
      <p:ext uri="{BB962C8B-B14F-4D97-AF65-F5344CB8AC3E}">
        <p14:creationId xmlns:p14="http://schemas.microsoft.com/office/powerpoint/2010/main" val="126690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blue bars represent the average length of stay by project (in days). The orange show the total number of persons served by that project. The orange dots provide a sense of magnitude of how much that project will impact the measure for the CoC as a whole. (E.g. if it a project that has a high average length of stay, but serves very few people, it won’t significantly pull up the total for the entire CoC.)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expect these numbers to be lower than the SPM averages because the SPM averages look at the total length of stay each client had in all projects combined, while these numbers average the total length of stay for each project. </a:t>
            </a:r>
          </a:p>
        </p:txBody>
      </p:sp>
      <p:sp>
        <p:nvSpPr>
          <p:cNvPr id="4" name="Slide Number Placeholder 3"/>
          <p:cNvSpPr>
            <a:spLocks noGrp="1"/>
          </p:cNvSpPr>
          <p:nvPr>
            <p:ph type="sldNum" sz="quarter" idx="10"/>
          </p:nvPr>
        </p:nvSpPr>
        <p:spPr/>
        <p:txBody>
          <a:bodyPr/>
          <a:lstStyle/>
          <a:p>
            <a:fld id="{52C4B13B-AA80-4A5E-9A0C-2C326D2215AA}" type="slidenum">
              <a:rPr lang="en-US" smtClean="0"/>
              <a:t>4</a:t>
            </a:fld>
            <a:endParaRPr lang="en-US"/>
          </a:p>
        </p:txBody>
      </p:sp>
    </p:spTree>
    <p:extLst>
      <p:ext uri="{BB962C8B-B14F-4D97-AF65-F5344CB8AC3E}">
        <p14:creationId xmlns:p14="http://schemas.microsoft.com/office/powerpoint/2010/main" val="244008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differences between axis units. Leavers tend to have higher increases. </a:t>
            </a:r>
          </a:p>
        </p:txBody>
      </p:sp>
      <p:sp>
        <p:nvSpPr>
          <p:cNvPr id="4" name="Slide Number Placeholder 3"/>
          <p:cNvSpPr>
            <a:spLocks noGrp="1"/>
          </p:cNvSpPr>
          <p:nvPr>
            <p:ph type="sldNum" sz="quarter" idx="10"/>
          </p:nvPr>
        </p:nvSpPr>
        <p:spPr/>
        <p:txBody>
          <a:bodyPr/>
          <a:lstStyle/>
          <a:p>
            <a:fld id="{52C4B13B-AA80-4A5E-9A0C-2C326D2215AA}" type="slidenum">
              <a:rPr lang="en-US" smtClean="0"/>
              <a:t>9</a:t>
            </a:fld>
            <a:endParaRPr lang="en-US"/>
          </a:p>
        </p:txBody>
      </p:sp>
    </p:spTree>
    <p:extLst>
      <p:ext uri="{BB962C8B-B14F-4D97-AF65-F5344CB8AC3E}">
        <p14:creationId xmlns:p14="http://schemas.microsoft.com/office/powerpoint/2010/main" val="125455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bars represent the numbers of stayers and leavers with increases in total income. The dots represent the percentage of stayers and levers with increases in total income. </a:t>
            </a:r>
          </a:p>
        </p:txBody>
      </p:sp>
      <p:sp>
        <p:nvSpPr>
          <p:cNvPr id="4" name="Slide Number Placeholder 3"/>
          <p:cNvSpPr>
            <a:spLocks noGrp="1"/>
          </p:cNvSpPr>
          <p:nvPr>
            <p:ph type="sldNum" sz="quarter" idx="10"/>
          </p:nvPr>
        </p:nvSpPr>
        <p:spPr/>
        <p:txBody>
          <a:bodyPr/>
          <a:lstStyle/>
          <a:p>
            <a:fld id="{52C4B13B-AA80-4A5E-9A0C-2C326D2215AA}" type="slidenum">
              <a:rPr lang="en-US" smtClean="0"/>
              <a:t>10</a:t>
            </a:fld>
            <a:endParaRPr lang="en-US"/>
          </a:p>
        </p:txBody>
      </p:sp>
    </p:spTree>
    <p:extLst>
      <p:ext uri="{BB962C8B-B14F-4D97-AF65-F5344CB8AC3E}">
        <p14:creationId xmlns:p14="http://schemas.microsoft.com/office/powerpoint/2010/main" val="185929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B13B-AA80-4A5E-9A0C-2C326D2215AA}" type="slidenum">
              <a:rPr lang="en-US" smtClean="0"/>
              <a:t>13</a:t>
            </a:fld>
            <a:endParaRPr lang="en-US"/>
          </a:p>
        </p:txBody>
      </p:sp>
    </p:spTree>
    <p:extLst>
      <p:ext uri="{BB962C8B-B14F-4D97-AF65-F5344CB8AC3E}">
        <p14:creationId xmlns:p14="http://schemas.microsoft.com/office/powerpoint/2010/main" val="11087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B13B-AA80-4A5E-9A0C-2C326D2215AA}" type="slidenum">
              <a:rPr lang="en-US" smtClean="0"/>
              <a:t>14</a:t>
            </a:fld>
            <a:endParaRPr lang="en-US"/>
          </a:p>
        </p:txBody>
      </p:sp>
    </p:spTree>
    <p:extLst>
      <p:ext uri="{BB962C8B-B14F-4D97-AF65-F5344CB8AC3E}">
        <p14:creationId xmlns:p14="http://schemas.microsoft.com/office/powerpoint/2010/main" val="96585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629B"/>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05CFBBF9-A350-497E-8CEB-CCC054DCCD58}"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6866" y="152738"/>
            <a:ext cx="4343401" cy="2069038"/>
          </a:xfrm>
          <a:prstGeom prst="rect">
            <a:avLst/>
          </a:prstGeom>
        </p:spPr>
      </p:pic>
    </p:spTree>
    <p:extLst>
      <p:ext uri="{BB962C8B-B14F-4D97-AF65-F5344CB8AC3E}">
        <p14:creationId xmlns:p14="http://schemas.microsoft.com/office/powerpoint/2010/main" val="101569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C1A9B-F640-4A20-A9E8-0D317544E7CC}"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p>
        </p:txBody>
      </p:sp>
      <p:sp>
        <p:nvSpPr>
          <p:cNvPr id="6" name="Slide Number Placeholder 5"/>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85984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2279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7B391-BCC8-45FE-99BD-6143B49BE098}" type="datetime1">
              <a:rPr lang="en-US" smtClean="0"/>
              <a:t>6/12/2018</a:t>
            </a:fld>
            <a:endParaRPr lang="en-US"/>
          </a:p>
        </p:txBody>
      </p:sp>
      <p:sp>
        <p:nvSpPr>
          <p:cNvPr id="6" name="Footer Placeholder 5"/>
          <p:cNvSpPr>
            <a:spLocks noGrp="1"/>
          </p:cNvSpPr>
          <p:nvPr>
            <p:ph type="ftr" sz="quarter" idx="11"/>
          </p:nvPr>
        </p:nvSpPr>
        <p:spPr/>
        <p:txBody>
          <a:bodyPr/>
          <a:lstStyle/>
          <a:p>
            <a:r>
              <a:rPr lang="en-US"/>
              <a:t>www.icalliances.org</a:t>
            </a:r>
          </a:p>
        </p:txBody>
      </p:sp>
      <p:sp>
        <p:nvSpPr>
          <p:cNvPr id="7" name="Slide Number Placeholder 6"/>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38087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2004C-6BD9-4F04-8784-9F7E2DDB7403}" type="datetime1">
              <a:rPr lang="en-US" smtClean="0"/>
              <a:t>6/12/2018</a:t>
            </a:fld>
            <a:endParaRPr lang="en-US"/>
          </a:p>
        </p:txBody>
      </p:sp>
      <p:sp>
        <p:nvSpPr>
          <p:cNvPr id="8" name="Footer Placeholder 7"/>
          <p:cNvSpPr>
            <a:spLocks noGrp="1"/>
          </p:cNvSpPr>
          <p:nvPr>
            <p:ph type="ftr" sz="quarter" idx="11"/>
          </p:nvPr>
        </p:nvSpPr>
        <p:spPr/>
        <p:txBody>
          <a:bodyPr/>
          <a:lstStyle/>
          <a:p>
            <a:r>
              <a:rPr lang="en-US"/>
              <a:t>www.icalliances.org</a:t>
            </a:r>
            <a:endParaRPr lang="en-US" dirty="0"/>
          </a:p>
        </p:txBody>
      </p:sp>
      <p:sp>
        <p:nvSpPr>
          <p:cNvPr id="9" name="Slide Number Placeholder 8"/>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129488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71385-AF19-424E-9627-643B3710D97D}" type="datetime1">
              <a:rPr lang="en-US" smtClean="0"/>
              <a:t>6/12/2018</a:t>
            </a:fld>
            <a:endParaRPr lang="en-US"/>
          </a:p>
        </p:txBody>
      </p:sp>
      <p:sp>
        <p:nvSpPr>
          <p:cNvPr id="4" name="Footer Placeholder 3"/>
          <p:cNvSpPr>
            <a:spLocks noGrp="1"/>
          </p:cNvSpPr>
          <p:nvPr>
            <p:ph type="ftr" sz="quarter" idx="11"/>
          </p:nvPr>
        </p:nvSpPr>
        <p:spPr/>
        <p:txBody>
          <a:bodyPr/>
          <a:lstStyle/>
          <a:p>
            <a:r>
              <a:rPr lang="en-US"/>
              <a:t>www.icalliances.org</a:t>
            </a:r>
          </a:p>
        </p:txBody>
      </p:sp>
      <p:sp>
        <p:nvSpPr>
          <p:cNvPr id="5" name="Slide Number Placeholder 4"/>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23037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9BF111-E2E1-4849-A7B9-464E19300F77}" type="datetime1">
              <a:rPr lang="en-US" smtClean="0"/>
              <a:t>6/12/2018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www.icalliances.org</a:t>
            </a:r>
          </a:p>
        </p:txBody>
      </p:sp>
      <p:sp>
        <p:nvSpPr>
          <p:cNvPr id="9" name="Slide Number Placeholder 8"/>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100431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29A042-C1A0-4D5B-9D19-51340C30C18D}" type="datetime1">
              <a:rPr lang="en-US" smtClean="0"/>
              <a:t>6/12/2018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www.icalliances.org</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8F5AD3-A273-4C92-8C1D-2189FF9C7BEB}" type="slidenum">
              <a:rPr lang="en-US" smtClean="0"/>
              <a:t>‹#›</a:t>
            </a:fld>
            <a:endParaRPr lang="en-US"/>
          </a:p>
        </p:txBody>
      </p:sp>
    </p:spTree>
    <p:extLst>
      <p:ext uri="{BB962C8B-B14F-4D97-AF65-F5344CB8AC3E}">
        <p14:creationId xmlns:p14="http://schemas.microsoft.com/office/powerpoint/2010/main" val="400965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9251-64BC-4E82-B98A-87259CBD60F3}" type="datetime1">
              <a:rPr lang="en-US" smtClean="0"/>
              <a:t>6/12/2018</a:t>
            </a:fld>
            <a:endParaRPr lang="en-US"/>
          </a:p>
        </p:txBody>
      </p:sp>
      <p:sp>
        <p:nvSpPr>
          <p:cNvPr id="6" name="Footer Placeholder 5"/>
          <p:cNvSpPr>
            <a:spLocks noGrp="1"/>
          </p:cNvSpPr>
          <p:nvPr>
            <p:ph type="ftr" sz="quarter" idx="11"/>
          </p:nvPr>
        </p:nvSpPr>
        <p:spPr/>
        <p:txBody>
          <a:bodyPr/>
          <a:lstStyle/>
          <a:p>
            <a:r>
              <a:rPr lang="en-US"/>
              <a:t>www.icalliances.org</a:t>
            </a:r>
          </a:p>
        </p:txBody>
      </p:sp>
      <p:sp>
        <p:nvSpPr>
          <p:cNvPr id="7" name="Slide Number Placeholder 6"/>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232149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EFF3E-30BC-49BD-9B3D-8C9733CF27A0}"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p>
        </p:txBody>
      </p:sp>
      <p:sp>
        <p:nvSpPr>
          <p:cNvPr id="6" name="Slide Number Placeholder 5"/>
          <p:cNvSpPr>
            <a:spLocks noGrp="1"/>
          </p:cNvSpPr>
          <p:nvPr>
            <p:ph type="sldNum" sz="quarter" idx="12"/>
          </p:nvPr>
        </p:nvSpPr>
        <p:spPr/>
        <p:txBody>
          <a:bodyPr/>
          <a:lstStyle/>
          <a:p>
            <a:fld id="{E18F5AD3-A273-4C92-8C1D-2189FF9C7BEB}" type="slidenum">
              <a:rPr lang="en-US" smtClean="0"/>
              <a:t>‹#›</a:t>
            </a:fld>
            <a:endParaRPr lang="en-US"/>
          </a:p>
        </p:txBody>
      </p:sp>
    </p:spTree>
    <p:extLst>
      <p:ext uri="{BB962C8B-B14F-4D97-AF65-F5344CB8AC3E}">
        <p14:creationId xmlns:p14="http://schemas.microsoft.com/office/powerpoint/2010/main" val="138081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7B5133-54F1-480C-8334-57748C5788D6}" type="datetime1">
              <a:rPr lang="en-US" smtClean="0"/>
              <a:t>6/12/2018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www.icalliances.org</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8F5AD3-A273-4C92-8C1D-2189FF9C7B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94406" y="284571"/>
            <a:ext cx="2669106" cy="1271465"/>
          </a:xfrm>
          <a:prstGeom prst="rect">
            <a:avLst/>
          </a:prstGeom>
        </p:spPr>
      </p:pic>
    </p:spTree>
    <p:extLst>
      <p:ext uri="{BB962C8B-B14F-4D97-AF65-F5344CB8AC3E}">
        <p14:creationId xmlns:p14="http://schemas.microsoft.com/office/powerpoint/2010/main" val="2985335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p:txStyles>
    <p:titleStyle>
      <a:lvl1pPr algn="l" defTabSz="914400" rtl="0" eaLnBrk="1" latinLnBrk="0" hangingPunct="1">
        <a:lnSpc>
          <a:spcPct val="85000"/>
        </a:lnSpc>
        <a:spcBef>
          <a:spcPct val="0"/>
        </a:spcBef>
        <a:buNone/>
        <a:defRPr sz="4800" kern="1200" spc="-50" baseline="0">
          <a:solidFill>
            <a:srgbClr val="00629B"/>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FFY 2017 System Performance Measures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MO-602 Joplin/Jasper, Newton Counties </a:t>
            </a:r>
            <a:r>
              <a:rPr lang="en-US" dirty="0" err="1"/>
              <a:t>CoC</a:t>
            </a:r>
            <a:endParaRPr lang="en-US" dirty="0"/>
          </a:p>
        </p:txBody>
      </p:sp>
    </p:spTree>
    <p:extLst>
      <p:ext uri="{BB962C8B-B14F-4D97-AF65-F5344CB8AC3E}">
        <p14:creationId xmlns:p14="http://schemas.microsoft.com/office/powerpoint/2010/main" val="107190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BF111-E2E1-4849-A7B9-464E19300F77}" type="datetime1">
              <a:rPr lang="en-US" smtClean="0"/>
              <a:t>6/12/2018</a:t>
            </a:fld>
            <a:endParaRPr lang="en-US"/>
          </a:p>
        </p:txBody>
      </p:sp>
      <p:sp>
        <p:nvSpPr>
          <p:cNvPr id="3" name="Footer Placeholder 2"/>
          <p:cNvSpPr>
            <a:spLocks noGrp="1"/>
          </p:cNvSpPr>
          <p:nvPr>
            <p:ph type="ftr" sz="quarter" idx="11"/>
          </p:nvPr>
        </p:nvSpPr>
        <p:spPr>
          <a:xfrm>
            <a:off x="3686185" y="6459785"/>
            <a:ext cx="4822804" cy="365125"/>
          </a:xfrm>
        </p:spPr>
        <p:txBody>
          <a:bodyPr/>
          <a:lstStyle/>
          <a:p>
            <a:r>
              <a:rPr lang="en-US"/>
              <a:t>www.icalliances.org</a:t>
            </a:r>
          </a:p>
        </p:txBody>
      </p:sp>
      <p:sp>
        <p:nvSpPr>
          <p:cNvPr id="4" name="Slide Number Placeholder 3"/>
          <p:cNvSpPr>
            <a:spLocks noGrp="1"/>
          </p:cNvSpPr>
          <p:nvPr>
            <p:ph type="sldNum" sz="quarter" idx="12"/>
          </p:nvPr>
        </p:nvSpPr>
        <p:spPr/>
        <p:txBody>
          <a:bodyPr/>
          <a:lstStyle/>
          <a:p>
            <a:fld id="{E18F5AD3-A273-4C92-8C1D-2189FF9C7BEB}" type="slidenum">
              <a:rPr lang="en-US" smtClean="0"/>
              <a:t>10</a:t>
            </a:fld>
            <a:endParaRPr lang="en-US"/>
          </a:p>
        </p:txBody>
      </p:sp>
      <p:sp>
        <p:nvSpPr>
          <p:cNvPr id="5" name="Title 4"/>
          <p:cNvSpPr>
            <a:spLocks noGrp="1"/>
          </p:cNvSpPr>
          <p:nvPr>
            <p:ph type="title" idx="4294967295"/>
          </p:nvPr>
        </p:nvSpPr>
        <p:spPr>
          <a:xfrm>
            <a:off x="220718" y="172764"/>
            <a:ext cx="10058400" cy="669156"/>
          </a:xfrm>
        </p:spPr>
        <p:txBody>
          <a:bodyPr>
            <a:normAutofit/>
          </a:bodyPr>
          <a:lstStyle/>
          <a:p>
            <a:r>
              <a:rPr lang="en-US" sz="4000" dirty="0"/>
              <a:t>FFY 17 Increase in Total Income by Project</a:t>
            </a:r>
          </a:p>
        </p:txBody>
      </p:sp>
      <p:graphicFrame>
        <p:nvGraphicFramePr>
          <p:cNvPr id="7" name="Chart 6">
            <a:extLst>
              <a:ext uri="{FF2B5EF4-FFF2-40B4-BE49-F238E27FC236}">
                <a16:creationId xmlns:a16="http://schemas.microsoft.com/office/drawing/2014/main" id="{0479E991-8097-40B9-A37F-3080631E887B}"/>
              </a:ext>
            </a:extLst>
          </p:cNvPr>
          <p:cNvGraphicFramePr>
            <a:graphicFrameLocks/>
          </p:cNvGraphicFramePr>
          <p:nvPr/>
        </p:nvGraphicFramePr>
        <p:xfrm>
          <a:off x="257175" y="657225"/>
          <a:ext cx="11677650" cy="5543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56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5: Persons Experiencing Homelessness for the first time</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11</a:t>
            </a:fld>
            <a:endParaRPr lang="en-US"/>
          </a:p>
        </p:txBody>
      </p:sp>
      <p:sp>
        <p:nvSpPr>
          <p:cNvPr id="8" name="Arrow: Down 7">
            <a:extLst>
              <a:ext uri="{FF2B5EF4-FFF2-40B4-BE49-F238E27FC236}">
                <a16:creationId xmlns:a16="http://schemas.microsoft.com/office/drawing/2014/main" id="{6D63AE4B-CFDE-49E5-A6F4-F41E64E28420}"/>
              </a:ext>
            </a:extLst>
          </p:cNvPr>
          <p:cNvSpPr/>
          <p:nvPr/>
        </p:nvSpPr>
        <p:spPr>
          <a:xfrm>
            <a:off x="461429" y="815034"/>
            <a:ext cx="574430" cy="57063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2119E6F9-B2C6-4273-A358-2CAB8F399FBD}"/>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72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7: Exits to Permanent </a:t>
            </a:r>
            <a:br>
              <a:rPr lang="en-US" dirty="0"/>
            </a:br>
            <a:r>
              <a:rPr lang="en-US" dirty="0"/>
              <a:t>Housing Destinations</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12</a:t>
            </a:fld>
            <a:endParaRPr lang="en-US"/>
          </a:p>
        </p:txBody>
      </p:sp>
      <p:sp>
        <p:nvSpPr>
          <p:cNvPr id="8" name="Arrow: Up 7">
            <a:extLst>
              <a:ext uri="{FF2B5EF4-FFF2-40B4-BE49-F238E27FC236}">
                <a16:creationId xmlns:a16="http://schemas.microsoft.com/office/drawing/2014/main" id="{FB32E3D6-F222-447D-A059-032F0A8772F9}"/>
              </a:ext>
            </a:extLst>
          </p:cNvPr>
          <p:cNvSpPr/>
          <p:nvPr/>
        </p:nvSpPr>
        <p:spPr>
          <a:xfrm>
            <a:off x="395873" y="720802"/>
            <a:ext cx="640447" cy="58235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4BEC6BD7-5BFF-4771-808C-239FD860A152}"/>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25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13</a:t>
            </a:fld>
            <a:endParaRPr lang="en-US"/>
          </a:p>
        </p:txBody>
      </p:sp>
      <p:sp>
        <p:nvSpPr>
          <p:cNvPr id="2" name="Title 1"/>
          <p:cNvSpPr>
            <a:spLocks noGrp="1"/>
          </p:cNvSpPr>
          <p:nvPr>
            <p:ph type="title" idx="4294967295"/>
          </p:nvPr>
        </p:nvSpPr>
        <p:spPr>
          <a:xfrm>
            <a:off x="167323" y="46584"/>
            <a:ext cx="10058400" cy="703262"/>
          </a:xfrm>
        </p:spPr>
        <p:txBody>
          <a:bodyPr>
            <a:normAutofit fontScale="90000"/>
          </a:bodyPr>
          <a:lstStyle/>
          <a:p>
            <a:r>
              <a:rPr lang="en-US" dirty="0"/>
              <a:t>FFY 17 successful exits/retentions</a:t>
            </a:r>
          </a:p>
        </p:txBody>
      </p:sp>
      <p:graphicFrame>
        <p:nvGraphicFramePr>
          <p:cNvPr id="7" name="Chart 6">
            <a:extLst>
              <a:ext uri="{FF2B5EF4-FFF2-40B4-BE49-F238E27FC236}">
                <a16:creationId xmlns:a16="http://schemas.microsoft.com/office/drawing/2014/main" id="{B653D422-0DAA-4A45-B95E-952740026F1F}"/>
              </a:ext>
            </a:extLst>
          </p:cNvPr>
          <p:cNvGraphicFramePr>
            <a:graphicFrameLocks/>
          </p:cNvGraphicFramePr>
          <p:nvPr/>
        </p:nvGraphicFramePr>
        <p:xfrm>
          <a:off x="1285875" y="854868"/>
          <a:ext cx="9620250" cy="514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31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14</a:t>
            </a:fld>
            <a:endParaRPr lang="en-US"/>
          </a:p>
        </p:txBody>
      </p:sp>
      <p:sp>
        <p:nvSpPr>
          <p:cNvPr id="2" name="Title 1"/>
          <p:cNvSpPr>
            <a:spLocks noGrp="1"/>
          </p:cNvSpPr>
          <p:nvPr>
            <p:ph type="title" idx="4294967295"/>
          </p:nvPr>
        </p:nvSpPr>
        <p:spPr>
          <a:xfrm>
            <a:off x="419100" y="161920"/>
            <a:ext cx="10058400" cy="918105"/>
          </a:xfrm>
        </p:spPr>
        <p:txBody>
          <a:bodyPr/>
          <a:lstStyle/>
          <a:p>
            <a:r>
              <a:rPr lang="en-US" dirty="0"/>
              <a:t>FFY 17 Exit Destinations by Project Type</a:t>
            </a:r>
          </a:p>
        </p:txBody>
      </p:sp>
      <p:graphicFrame>
        <p:nvGraphicFramePr>
          <p:cNvPr id="7" name="Chart 6">
            <a:extLst>
              <a:ext uri="{FF2B5EF4-FFF2-40B4-BE49-F238E27FC236}">
                <a16:creationId xmlns:a16="http://schemas.microsoft.com/office/drawing/2014/main" id="{F6F6AA9E-17B2-4850-8FB9-835F50BAE11A}"/>
              </a:ext>
            </a:extLst>
          </p:cNvPr>
          <p:cNvGraphicFramePr>
            <a:graphicFrameLocks/>
          </p:cNvGraphicFramePr>
          <p:nvPr>
            <p:extLst>
              <p:ext uri="{D42A27DB-BD31-4B8C-83A1-F6EECF244321}">
                <p14:modId xmlns:p14="http://schemas.microsoft.com/office/powerpoint/2010/main" val="4273061194"/>
              </p:ext>
            </p:extLst>
          </p:nvPr>
        </p:nvGraphicFramePr>
        <p:xfrm>
          <a:off x="2490787" y="986318"/>
          <a:ext cx="7210426" cy="515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06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94358"/>
            <a:ext cx="3200400" cy="3437996"/>
          </a:xfrm>
        </p:spPr>
        <p:txBody>
          <a:bodyPr>
            <a:normAutofit/>
          </a:bodyPr>
          <a:lstStyle/>
          <a:p>
            <a:pPr algn="r"/>
            <a:r>
              <a:rPr lang="en-US" sz="4400" dirty="0"/>
              <a:t>SPM</a:t>
            </a:r>
            <a:br>
              <a:rPr lang="en-US" sz="4400" dirty="0"/>
            </a:br>
            <a:r>
              <a:rPr lang="en-US" sz="4400" dirty="0"/>
              <a:t>Overview</a:t>
            </a:r>
          </a:p>
        </p:txBody>
      </p:sp>
      <p:sp>
        <p:nvSpPr>
          <p:cNvPr id="8" name="Content Placeholder 7"/>
          <p:cNvSpPr>
            <a:spLocks noGrp="1"/>
          </p:cNvSpPr>
          <p:nvPr>
            <p:ph idx="1"/>
          </p:nvPr>
        </p:nvSpPr>
        <p:spPr>
          <a:xfrm>
            <a:off x="4442234" y="336884"/>
            <a:ext cx="6925556" cy="5922258"/>
          </a:xfrm>
        </p:spPr>
        <p:txBody>
          <a:bodyPr vert="horz" lIns="0" tIns="45720" rIns="0" bIns="45720" rtlCol="0" anchor="t">
            <a:noAutofit/>
          </a:bodyPr>
          <a:lstStyle/>
          <a:p>
            <a:pPr marL="383540" lvl="1">
              <a:lnSpc>
                <a:spcPct val="100000"/>
              </a:lnSpc>
              <a:buFont typeface="Wingdings" panose="05000000000000000000" pitchFamily="2" charset="2"/>
              <a:buChar char="§"/>
            </a:pPr>
            <a:r>
              <a:rPr lang="en-US" sz="2800" dirty="0"/>
              <a:t>Set of 7 measures generated by the HMIS that measure the CoC’s progress in meeting the needs of people experiencing homelessness </a:t>
            </a:r>
            <a:endParaRPr lang="en-US"/>
          </a:p>
          <a:p>
            <a:pPr marL="383540" lvl="1">
              <a:lnSpc>
                <a:spcPct val="100000"/>
              </a:lnSpc>
              <a:buFont typeface="Wingdings" panose="05000000000000000000" pitchFamily="2" charset="2"/>
              <a:buChar char="§"/>
            </a:pPr>
            <a:r>
              <a:rPr lang="en-US" sz="2800" dirty="0"/>
              <a:t>CoC’s were given the opportunity to resubmit the FFY 2016 measures</a:t>
            </a:r>
            <a:endParaRPr lang="en-US" sz="2800" dirty="0">
              <a:cs typeface="Calibri"/>
            </a:endParaRPr>
          </a:p>
          <a:p>
            <a:pPr marL="383540" lvl="1">
              <a:lnSpc>
                <a:spcPct val="100000"/>
              </a:lnSpc>
              <a:buFont typeface="Wingdings" panose="05000000000000000000" pitchFamily="2" charset="2"/>
              <a:buChar char="§"/>
            </a:pPr>
            <a:r>
              <a:rPr lang="en-US" sz="2800" dirty="0"/>
              <a:t>HUD compares the SPM’s for a </a:t>
            </a:r>
            <a:r>
              <a:rPr lang="en-US" sz="2800" dirty="0" err="1"/>
              <a:t>CoC</a:t>
            </a:r>
            <a:r>
              <a:rPr lang="en-US" sz="2800" dirty="0"/>
              <a:t> from one year to another, never to other </a:t>
            </a:r>
            <a:r>
              <a:rPr lang="en-US" sz="2800" dirty="0" err="1"/>
              <a:t>CoC’s</a:t>
            </a:r>
            <a:endParaRPr lang="en-US" sz="2800" dirty="0">
              <a:cs typeface="Calibri"/>
            </a:endParaRPr>
          </a:p>
          <a:p>
            <a:pPr marL="383540" lvl="1">
              <a:lnSpc>
                <a:spcPct val="100000"/>
              </a:lnSpc>
              <a:buFont typeface="Wingdings" panose="05000000000000000000" pitchFamily="2" charset="2"/>
              <a:buChar char="§"/>
            </a:pPr>
            <a:r>
              <a:rPr lang="en-US" sz="2800" dirty="0"/>
              <a:t>HUD’s funding decisions will be based, in part, on SPM’s</a:t>
            </a:r>
            <a:endParaRPr lang="en-US" sz="2800" dirty="0">
              <a:cs typeface="Calibri"/>
            </a:endParaRPr>
          </a:p>
          <a:p>
            <a:pPr marL="383540" lvl="1">
              <a:lnSpc>
                <a:spcPct val="100000"/>
              </a:lnSpc>
              <a:buFont typeface="Wingdings" panose="05000000000000000000" pitchFamily="2" charset="2"/>
              <a:buChar char="§"/>
            </a:pPr>
            <a:r>
              <a:rPr lang="en-US" sz="2800" dirty="0">
                <a:cs typeface="Calibri"/>
              </a:rPr>
              <a:t>The slides for each measure contain a green arrow (      or     )  indicating the direction in which HUD would like to see the numbers move.</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2</a:t>
            </a:fld>
            <a:endParaRPr lang="en-US"/>
          </a:p>
        </p:txBody>
      </p:sp>
      <p:sp>
        <p:nvSpPr>
          <p:cNvPr id="2" name="Arrow: Up 1">
            <a:extLst>
              <a:ext uri="{FF2B5EF4-FFF2-40B4-BE49-F238E27FC236}">
                <a16:creationId xmlns:a16="http://schemas.microsoft.com/office/drawing/2014/main" id="{35818A52-8752-40FE-A08A-E51471DAAA17}"/>
              </a:ext>
            </a:extLst>
          </p:cNvPr>
          <p:cNvSpPr/>
          <p:nvPr/>
        </p:nvSpPr>
        <p:spPr>
          <a:xfrm>
            <a:off x="5928174" y="5436927"/>
            <a:ext cx="279500" cy="288252"/>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3B7CEAD9-C604-42F3-AB63-D029B4F3A241}"/>
              </a:ext>
            </a:extLst>
          </p:cNvPr>
          <p:cNvSpPr/>
          <p:nvPr/>
        </p:nvSpPr>
        <p:spPr>
          <a:xfrm>
            <a:off x="6745049" y="5457990"/>
            <a:ext cx="266957" cy="28989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0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Measure 1: Length of Time Homeless</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3</a:t>
            </a:fld>
            <a:endParaRPr lang="en-US"/>
          </a:p>
        </p:txBody>
      </p:sp>
      <p:pic>
        <p:nvPicPr>
          <p:cNvPr id="14" name="Picture 13">
            <a:extLst>
              <a:ext uri="{FF2B5EF4-FFF2-40B4-BE49-F238E27FC236}">
                <a16:creationId xmlns:a16="http://schemas.microsoft.com/office/drawing/2014/main" id="{154B96B6-FE06-452E-9DD5-A5405809625D}"/>
              </a:ext>
            </a:extLst>
          </p:cNvPr>
          <p:cNvPicPr>
            <a:picLocks noChangeAspect="1"/>
          </p:cNvPicPr>
          <p:nvPr/>
        </p:nvPicPr>
        <p:blipFill>
          <a:blip r:embed="rId3"/>
          <a:stretch>
            <a:fillRect/>
          </a:stretch>
        </p:blipFill>
        <p:spPr>
          <a:xfrm>
            <a:off x="1483995" y="5995055"/>
            <a:ext cx="9610725" cy="295275"/>
          </a:xfrm>
          <a:prstGeom prst="rect">
            <a:avLst/>
          </a:prstGeom>
        </p:spPr>
      </p:pic>
      <p:sp>
        <p:nvSpPr>
          <p:cNvPr id="20" name="Arrow: Down 19">
            <a:extLst>
              <a:ext uri="{FF2B5EF4-FFF2-40B4-BE49-F238E27FC236}">
                <a16:creationId xmlns:a16="http://schemas.microsoft.com/office/drawing/2014/main" id="{1E73CC86-E351-49E1-B7FC-A8975C9BEA1F}"/>
              </a:ext>
            </a:extLst>
          </p:cNvPr>
          <p:cNvSpPr/>
          <p:nvPr/>
        </p:nvSpPr>
        <p:spPr>
          <a:xfrm>
            <a:off x="461890" y="1166726"/>
            <a:ext cx="574430" cy="57063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a:extLst>
              <a:ext uri="{FF2B5EF4-FFF2-40B4-BE49-F238E27FC236}">
                <a16:creationId xmlns:a16="http://schemas.microsoft.com/office/drawing/2014/main" id="{4E8B1694-E4AE-4AA2-874B-D25B824A504D}"/>
              </a:ext>
            </a:extLst>
          </p:cNvPr>
          <p:cNvGraphicFramePr>
            <a:graphicFrameLocks noGrp="1"/>
          </p:cNvGraphicFramePr>
          <p:nvPr>
            <p:ph sz="half" idx="1"/>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14">
            <a:extLst>
              <a:ext uri="{FF2B5EF4-FFF2-40B4-BE49-F238E27FC236}">
                <a16:creationId xmlns:a16="http://schemas.microsoft.com/office/drawing/2014/main" id="{2F239E15-7C3E-4AA8-B988-4CCC7B0A6A26}"/>
              </a:ext>
            </a:extLst>
          </p:cNvPr>
          <p:cNvGraphicFramePr>
            <a:graphicFrameLocks noGrp="1"/>
          </p:cNvGraphicFramePr>
          <p:nvPr>
            <p:ph sz="half" idx="2"/>
          </p:nvPr>
        </p:nvGraphicFramePr>
        <p:xfrm>
          <a:off x="6218238" y="1846263"/>
          <a:ext cx="4937125" cy="4022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309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4</a:t>
            </a:fld>
            <a:endParaRPr lang="en-US"/>
          </a:p>
        </p:txBody>
      </p:sp>
      <p:sp>
        <p:nvSpPr>
          <p:cNvPr id="2" name="Title 1"/>
          <p:cNvSpPr>
            <a:spLocks noGrp="1"/>
          </p:cNvSpPr>
          <p:nvPr>
            <p:ph type="title" idx="4294967295"/>
          </p:nvPr>
        </p:nvSpPr>
        <p:spPr>
          <a:xfrm>
            <a:off x="577755" y="328282"/>
            <a:ext cx="10058400" cy="709612"/>
          </a:xfrm>
        </p:spPr>
        <p:txBody>
          <a:bodyPr>
            <a:normAutofit fontScale="90000"/>
          </a:bodyPr>
          <a:lstStyle/>
          <a:p>
            <a:r>
              <a:rPr lang="en-US" dirty="0"/>
              <a:t>FFY 17 Average Length of Stay (Days)</a:t>
            </a:r>
          </a:p>
        </p:txBody>
      </p:sp>
      <p:graphicFrame>
        <p:nvGraphicFramePr>
          <p:cNvPr id="7" name="Chart 6">
            <a:extLst>
              <a:ext uri="{FF2B5EF4-FFF2-40B4-BE49-F238E27FC236}">
                <a16:creationId xmlns:a16="http://schemas.microsoft.com/office/drawing/2014/main" id="{84BBE293-DEF2-4397-8EAA-DBBF9AB94B8E}"/>
              </a:ext>
            </a:extLst>
          </p:cNvPr>
          <p:cNvGraphicFramePr>
            <a:graphicFrameLocks/>
          </p:cNvGraphicFramePr>
          <p:nvPr/>
        </p:nvGraphicFramePr>
        <p:xfrm>
          <a:off x="238125" y="888205"/>
          <a:ext cx="11715750" cy="5081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94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Measure 2: Returns to Homelessness</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5</a:t>
            </a:fld>
            <a:endParaRPr lang="en-US"/>
          </a:p>
        </p:txBody>
      </p:sp>
      <p:sp>
        <p:nvSpPr>
          <p:cNvPr id="8" name="Arrow: Down 7">
            <a:extLst>
              <a:ext uri="{FF2B5EF4-FFF2-40B4-BE49-F238E27FC236}">
                <a16:creationId xmlns:a16="http://schemas.microsoft.com/office/drawing/2014/main" id="{7D75F00E-4B2F-4164-9ACF-ECF2EB5BD8CA}"/>
              </a:ext>
            </a:extLst>
          </p:cNvPr>
          <p:cNvSpPr/>
          <p:nvPr/>
        </p:nvSpPr>
        <p:spPr>
          <a:xfrm>
            <a:off x="461890" y="1166726"/>
            <a:ext cx="574430" cy="57063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9">
            <a:extLst>
              <a:ext uri="{FF2B5EF4-FFF2-40B4-BE49-F238E27FC236}">
                <a16:creationId xmlns:a16="http://schemas.microsoft.com/office/drawing/2014/main" id="{6621A198-82EE-4DFC-89AD-BD51389DAD3E}"/>
              </a:ext>
            </a:extLst>
          </p:cNvPr>
          <p:cNvGraphicFramePr>
            <a:graphicFrameLocks noGrp="1"/>
          </p:cNvGraphicFramePr>
          <p:nvPr>
            <p:ph sz="half" idx="1"/>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620B1893-0D33-47A1-85C2-6E903B2CEBF5}"/>
              </a:ext>
            </a:extLst>
          </p:cNvPr>
          <p:cNvGraphicFramePr>
            <a:graphicFrameLocks noGrp="1"/>
          </p:cNvGraphicFramePr>
          <p:nvPr>
            <p:ph sz="half" idx="2"/>
          </p:nvPr>
        </p:nvGraphicFramePr>
        <p:xfrm>
          <a:off x="6218238" y="1846263"/>
          <a:ext cx="4937125"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32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dirty="0"/>
              <a:t>www.icalliances.org</a:t>
            </a:r>
          </a:p>
        </p:txBody>
      </p:sp>
      <p:sp>
        <p:nvSpPr>
          <p:cNvPr id="6" name="Slide Number Placeholder 5"/>
          <p:cNvSpPr>
            <a:spLocks noGrp="1"/>
          </p:cNvSpPr>
          <p:nvPr>
            <p:ph type="sldNum" sz="quarter" idx="12"/>
          </p:nvPr>
        </p:nvSpPr>
        <p:spPr/>
        <p:txBody>
          <a:bodyPr/>
          <a:lstStyle/>
          <a:p>
            <a:fld id="{E18F5AD3-A273-4C92-8C1D-2189FF9C7BEB}" type="slidenum">
              <a:rPr lang="en-US" smtClean="0"/>
              <a:t>6</a:t>
            </a:fld>
            <a:endParaRPr lang="en-US"/>
          </a:p>
        </p:txBody>
      </p:sp>
      <p:sp>
        <p:nvSpPr>
          <p:cNvPr id="2" name="Title 1"/>
          <p:cNvSpPr>
            <a:spLocks noGrp="1"/>
          </p:cNvSpPr>
          <p:nvPr>
            <p:ph type="title" idx="4294967295"/>
          </p:nvPr>
        </p:nvSpPr>
        <p:spPr>
          <a:xfrm>
            <a:off x="2133600" y="200654"/>
            <a:ext cx="10058400" cy="732165"/>
          </a:xfrm>
        </p:spPr>
        <p:txBody>
          <a:bodyPr>
            <a:normAutofit/>
          </a:bodyPr>
          <a:lstStyle/>
          <a:p>
            <a:r>
              <a:rPr lang="en-US" sz="4400" dirty="0"/>
              <a:t>FFY 17 Returns in 2 Years by Project</a:t>
            </a:r>
          </a:p>
        </p:txBody>
      </p:sp>
      <p:graphicFrame>
        <p:nvGraphicFramePr>
          <p:cNvPr id="8" name="Content Placeholder 7">
            <a:extLst>
              <a:ext uri="{FF2B5EF4-FFF2-40B4-BE49-F238E27FC236}">
                <a16:creationId xmlns:a16="http://schemas.microsoft.com/office/drawing/2014/main" id="{AF48A4CB-E18E-40CB-A189-840B89FC815C}"/>
              </a:ext>
            </a:extLst>
          </p:cNvPr>
          <p:cNvGraphicFramePr>
            <a:graphicFrameLocks noGrp="1"/>
          </p:cNvGraphicFramePr>
          <p:nvPr>
            <p:ph idx="4294967295"/>
            <p:extLst>
              <p:ext uri="{D42A27DB-BD31-4B8C-83A1-F6EECF244321}">
                <p14:modId xmlns:p14="http://schemas.microsoft.com/office/powerpoint/2010/main" val="2454200689"/>
              </p:ext>
            </p:extLst>
          </p:nvPr>
        </p:nvGraphicFramePr>
        <p:xfrm>
          <a:off x="2133600" y="1736725"/>
          <a:ext cx="10058400" cy="4554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393AF60-587C-4496-9839-A4615B61EACA}"/>
              </a:ext>
            </a:extLst>
          </p:cNvPr>
          <p:cNvGraphicFramePr>
            <a:graphicFrameLocks/>
          </p:cNvGraphicFramePr>
          <p:nvPr>
            <p:extLst>
              <p:ext uri="{D42A27DB-BD31-4B8C-83A1-F6EECF244321}">
                <p14:modId xmlns:p14="http://schemas.microsoft.com/office/powerpoint/2010/main" val="948499177"/>
              </p:ext>
            </p:extLst>
          </p:nvPr>
        </p:nvGraphicFramePr>
        <p:xfrm>
          <a:off x="486455" y="932819"/>
          <a:ext cx="11219090" cy="5556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31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Measure 3.2: HMIS Annual Sheltered Counts</a:t>
            </a:r>
          </a:p>
        </p:txBody>
      </p:sp>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7</a:t>
            </a:fld>
            <a:endParaRPr lang="en-US"/>
          </a:p>
        </p:txBody>
      </p:sp>
      <p:sp>
        <p:nvSpPr>
          <p:cNvPr id="8" name="Arrow: Down 7">
            <a:extLst>
              <a:ext uri="{FF2B5EF4-FFF2-40B4-BE49-F238E27FC236}">
                <a16:creationId xmlns:a16="http://schemas.microsoft.com/office/drawing/2014/main" id="{EDEBD416-7713-40DA-8319-F01486700457}"/>
              </a:ext>
            </a:extLst>
          </p:cNvPr>
          <p:cNvSpPr/>
          <p:nvPr/>
        </p:nvSpPr>
        <p:spPr>
          <a:xfrm>
            <a:off x="461890" y="1166726"/>
            <a:ext cx="574430" cy="57063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9">
            <a:extLst>
              <a:ext uri="{FF2B5EF4-FFF2-40B4-BE49-F238E27FC236}">
                <a16:creationId xmlns:a16="http://schemas.microsoft.com/office/drawing/2014/main" id="{E408D808-666E-43DD-8744-008B26D2B82C}"/>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27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80EB3-CA2C-432D-BC5F-8B64D30F8005}" type="datetime1">
              <a:rPr lang="en-US" smtClean="0"/>
              <a:t>6/12/2018</a:t>
            </a:fld>
            <a:endParaRPr lang="en-US"/>
          </a:p>
        </p:txBody>
      </p:sp>
      <p:sp>
        <p:nvSpPr>
          <p:cNvPr id="5" name="Footer Placeholder 4"/>
          <p:cNvSpPr>
            <a:spLocks noGrp="1"/>
          </p:cNvSpPr>
          <p:nvPr>
            <p:ph type="ftr" sz="quarter" idx="11"/>
          </p:nvPr>
        </p:nvSpPr>
        <p:spPr/>
        <p:txBody>
          <a:bodyPr/>
          <a:lstStyle/>
          <a:p>
            <a:r>
              <a:rPr lang="en-US"/>
              <a:t>www.icalliances.org</a:t>
            </a:r>
            <a:endParaRPr lang="en-US" dirty="0"/>
          </a:p>
        </p:txBody>
      </p:sp>
      <p:sp>
        <p:nvSpPr>
          <p:cNvPr id="6" name="Slide Number Placeholder 5"/>
          <p:cNvSpPr>
            <a:spLocks noGrp="1"/>
          </p:cNvSpPr>
          <p:nvPr>
            <p:ph type="sldNum" sz="quarter" idx="12"/>
          </p:nvPr>
        </p:nvSpPr>
        <p:spPr/>
        <p:txBody>
          <a:bodyPr/>
          <a:lstStyle/>
          <a:p>
            <a:fld id="{E18F5AD3-A273-4C92-8C1D-2189FF9C7BEB}" type="slidenum">
              <a:rPr lang="en-US" smtClean="0"/>
              <a:t>8</a:t>
            </a:fld>
            <a:endParaRPr lang="en-US"/>
          </a:p>
        </p:txBody>
      </p:sp>
      <p:sp>
        <p:nvSpPr>
          <p:cNvPr id="2" name="Title 1"/>
          <p:cNvSpPr>
            <a:spLocks noGrp="1"/>
          </p:cNvSpPr>
          <p:nvPr>
            <p:ph type="ctrTitle" idx="4294967295"/>
          </p:nvPr>
        </p:nvSpPr>
        <p:spPr>
          <a:xfrm>
            <a:off x="300037" y="52816"/>
            <a:ext cx="10058400" cy="834627"/>
          </a:xfrm>
        </p:spPr>
        <p:txBody>
          <a:bodyPr>
            <a:normAutofit/>
          </a:bodyPr>
          <a:lstStyle/>
          <a:p>
            <a:r>
              <a:rPr lang="en-US" sz="4400" dirty="0"/>
              <a:t>FFY 17 Clients Served By Project</a:t>
            </a:r>
          </a:p>
        </p:txBody>
      </p:sp>
      <p:graphicFrame>
        <p:nvGraphicFramePr>
          <p:cNvPr id="7" name="Chart 6">
            <a:extLst>
              <a:ext uri="{FF2B5EF4-FFF2-40B4-BE49-F238E27FC236}">
                <a16:creationId xmlns:a16="http://schemas.microsoft.com/office/drawing/2014/main" id="{7CA6D65E-EF44-4029-8D9F-3AC2034C4536}"/>
              </a:ext>
            </a:extLst>
          </p:cNvPr>
          <p:cNvGraphicFramePr>
            <a:graphicFrameLocks/>
          </p:cNvGraphicFramePr>
          <p:nvPr/>
        </p:nvGraphicFramePr>
        <p:xfrm>
          <a:off x="-42863" y="783430"/>
          <a:ext cx="12277726" cy="5291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 4: Increases in Income</a:t>
            </a:r>
          </a:p>
        </p:txBody>
      </p:sp>
      <p:sp>
        <p:nvSpPr>
          <p:cNvPr id="2" name="Date Placeholder 1"/>
          <p:cNvSpPr>
            <a:spLocks noGrp="1"/>
          </p:cNvSpPr>
          <p:nvPr>
            <p:ph type="dt" sz="half" idx="10"/>
          </p:nvPr>
        </p:nvSpPr>
        <p:spPr/>
        <p:txBody>
          <a:bodyPr/>
          <a:lstStyle/>
          <a:p>
            <a:fld id="{789BF111-E2E1-4849-A7B9-464E19300F77}" type="datetime1">
              <a:rPr lang="en-US" smtClean="0"/>
              <a:t>6/12/2018</a:t>
            </a:fld>
            <a:endParaRPr lang="en-US"/>
          </a:p>
        </p:txBody>
      </p:sp>
      <p:sp>
        <p:nvSpPr>
          <p:cNvPr id="3" name="Footer Placeholder 2"/>
          <p:cNvSpPr>
            <a:spLocks noGrp="1"/>
          </p:cNvSpPr>
          <p:nvPr>
            <p:ph type="ftr" sz="quarter" idx="11"/>
          </p:nvPr>
        </p:nvSpPr>
        <p:spPr/>
        <p:txBody>
          <a:bodyPr/>
          <a:lstStyle/>
          <a:p>
            <a:r>
              <a:rPr lang="en-US"/>
              <a:t>www.icalliances.org</a:t>
            </a:r>
          </a:p>
        </p:txBody>
      </p:sp>
      <p:sp>
        <p:nvSpPr>
          <p:cNvPr id="4" name="Slide Number Placeholder 3"/>
          <p:cNvSpPr>
            <a:spLocks noGrp="1"/>
          </p:cNvSpPr>
          <p:nvPr>
            <p:ph type="sldNum" sz="quarter" idx="12"/>
          </p:nvPr>
        </p:nvSpPr>
        <p:spPr/>
        <p:txBody>
          <a:bodyPr/>
          <a:lstStyle/>
          <a:p>
            <a:fld id="{E18F5AD3-A273-4C92-8C1D-2189FF9C7BEB}" type="slidenum">
              <a:rPr lang="en-US" smtClean="0"/>
              <a:t>9</a:t>
            </a:fld>
            <a:endParaRPr lang="en-US"/>
          </a:p>
        </p:txBody>
      </p:sp>
      <p:sp>
        <p:nvSpPr>
          <p:cNvPr id="6" name="Arrow: Up 5">
            <a:extLst>
              <a:ext uri="{FF2B5EF4-FFF2-40B4-BE49-F238E27FC236}">
                <a16:creationId xmlns:a16="http://schemas.microsoft.com/office/drawing/2014/main" id="{E86230F4-AA2F-4E2C-AFC2-7AAE4D87E8CB}"/>
              </a:ext>
            </a:extLst>
          </p:cNvPr>
          <p:cNvSpPr/>
          <p:nvPr/>
        </p:nvSpPr>
        <p:spPr>
          <a:xfrm>
            <a:off x="433753" y="1011981"/>
            <a:ext cx="640447" cy="58235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0">
            <a:extLst>
              <a:ext uri="{FF2B5EF4-FFF2-40B4-BE49-F238E27FC236}">
                <a16:creationId xmlns:a16="http://schemas.microsoft.com/office/drawing/2014/main" id="{A19B1C1A-AE88-4BC3-A845-6D458A346174}"/>
              </a:ext>
            </a:extLst>
          </p:cNvPr>
          <p:cNvGraphicFramePr>
            <a:graphicFrameLocks noGrp="1"/>
          </p:cNvGraphicFramePr>
          <p:nvPr>
            <p:ph sz="half" idx="1"/>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D0980BE2-27E5-43A4-B97F-98CAF7489A19}"/>
              </a:ext>
            </a:extLst>
          </p:cNvPr>
          <p:cNvGraphicFramePr>
            <a:graphicFrameLocks noGrp="1"/>
          </p:cNvGraphicFramePr>
          <p:nvPr>
            <p:ph sz="half" idx="2"/>
          </p:nvPr>
        </p:nvGraphicFramePr>
        <p:xfrm>
          <a:off x="6218238" y="1846263"/>
          <a:ext cx="4937125"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5118395"/>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7EC4"/>
      </a:accent1>
      <a:accent2>
        <a:srgbClr val="00629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3745</TotalTime>
  <Words>555</Words>
  <Application>Microsoft Office PowerPoint</Application>
  <PresentationFormat>Widescreen</PresentationFormat>
  <Paragraphs>87</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Wingdings</vt:lpstr>
      <vt:lpstr>Retrospect</vt:lpstr>
      <vt:lpstr>FFY 2017 System Performance Measures</vt:lpstr>
      <vt:lpstr>SPM Overview</vt:lpstr>
      <vt:lpstr>Measure 1: Length of Time Homeless</vt:lpstr>
      <vt:lpstr>FFY 17 Average Length of Stay (Days)</vt:lpstr>
      <vt:lpstr>Measure 2: Returns to Homelessness</vt:lpstr>
      <vt:lpstr>FFY 17 Returns in 2 Years by Project</vt:lpstr>
      <vt:lpstr>Measure 3.2: HMIS Annual Sheltered Counts</vt:lpstr>
      <vt:lpstr>FFY 17 Clients Served By Project</vt:lpstr>
      <vt:lpstr>Measure 4: Increases in Income</vt:lpstr>
      <vt:lpstr>FFY 17 Increase in Total Income by Project</vt:lpstr>
      <vt:lpstr>Measure 5: Persons Experiencing Homelessness for the first time</vt:lpstr>
      <vt:lpstr>Measure 7: Exits to Permanent  Housing Destinations</vt:lpstr>
      <vt:lpstr>FFY 17 successful exits/retentions</vt:lpstr>
      <vt:lpstr>FFY 17 Exit Destinations by Project Type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Kinnic Eagan</dc:creator>
  <cp:lastModifiedBy>Michael Tonarely</cp:lastModifiedBy>
  <cp:revision>100</cp:revision>
  <dcterms:created xsi:type="dcterms:W3CDTF">2015-06-24T22:27:06Z</dcterms:created>
  <dcterms:modified xsi:type="dcterms:W3CDTF">2018-06-12T13:32:59Z</dcterms:modified>
</cp:coreProperties>
</file>